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1" r:id="rId1"/>
  </p:sldMasterIdLst>
  <p:notesMasterIdLst>
    <p:notesMasterId r:id="rId14"/>
  </p:notesMasterIdLst>
  <p:handoutMasterIdLst>
    <p:handoutMasterId r:id="rId15"/>
  </p:handoutMasterIdLst>
  <p:sldIdLst>
    <p:sldId id="284" r:id="rId2"/>
    <p:sldId id="268" r:id="rId3"/>
    <p:sldId id="257" r:id="rId4"/>
    <p:sldId id="258" r:id="rId5"/>
    <p:sldId id="263" r:id="rId6"/>
    <p:sldId id="283" r:id="rId7"/>
    <p:sldId id="290" r:id="rId8"/>
    <p:sldId id="286" r:id="rId9"/>
    <p:sldId id="285" r:id="rId10"/>
    <p:sldId id="287" r:id="rId11"/>
    <p:sldId id="289" r:id="rId12"/>
    <p:sldId id="288" r:id="rId13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29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CC33"/>
    <a:srgbClr val="FF0000"/>
    <a:srgbClr val="0000FF"/>
    <a:srgbClr val="CC6600"/>
    <a:srgbClr val="009900"/>
    <a:srgbClr val="00CC66"/>
    <a:srgbClr val="FF3300"/>
    <a:srgbClr val="FF66FF"/>
    <a:srgbClr val="CC99FF"/>
    <a:srgbClr val="4D4D4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4483" autoAdjust="0"/>
  </p:normalViewPr>
  <p:slideViewPr>
    <p:cSldViewPr>
      <p:cViewPr varScale="1">
        <p:scale>
          <a:sx n="103" d="100"/>
          <a:sy n="103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004" y="-108"/>
      </p:cViewPr>
      <p:guideLst>
        <p:guide orient="horz" pos="3132"/>
        <p:guide orient="horz" pos="3127"/>
        <p:guide pos="2129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448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27" y="2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710"/>
            <a:ext cx="2946448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27" y="9430710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78204A-5658-4D54-8E52-2A167710C95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4870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27" y="2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58" y="4716144"/>
            <a:ext cx="5436560" cy="4466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710"/>
            <a:ext cx="2944870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27" y="9430710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FA7FF2-3161-4E7B-817D-AE2FC82629B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93E51-514B-4135-BED2-930A6BB3D66C}" type="slidenum">
              <a:rPr lang="ru-RU"/>
              <a:pPr/>
              <a:t>2</a:t>
            </a:fld>
            <a:endParaRPr lang="ru-RU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76FFB-9CDB-4CE3-B235-A93A9AE9A266}" type="slidenum">
              <a:rPr lang="ru-RU"/>
              <a:pPr/>
              <a:t>3</a:t>
            </a:fld>
            <a:endParaRPr lang="ru-RU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0F1CEA-374D-497D-8E60-6B906E49E8EC}" type="slidenum">
              <a:rPr lang="ru-RU"/>
              <a:pPr/>
              <a:t>4</a:t>
            </a:fld>
            <a:endParaRPr lang="ru-RU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C93D3-D8BE-4FA0-BA16-C4CF15640DC2}" type="slidenum">
              <a:rPr lang="ru-RU"/>
              <a:pPr/>
              <a:t>5</a:t>
            </a:fld>
            <a:endParaRPr lang="ru-RU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76FFB-9CDB-4CE3-B235-A93A9AE9A266}" type="slidenum">
              <a:rPr lang="ru-RU"/>
              <a:pPr/>
              <a:t>12</a:t>
            </a:fld>
            <a:endParaRPr lang="ru-RU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2D887CC-3706-4095-A4AF-5184679FF3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734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85436-798B-44FC-B47D-4B5B3CA092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3357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D8A2-BD9F-416D-9910-40AB119453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9211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973E5A-A6AB-4EBD-AC90-2BF6A16465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878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9917F-C3F2-4D09-8F9D-A2FD7F66BF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131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896-F270-48AB-849A-68A600DF5F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049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FC5B-29B7-4CFF-8595-00B2A714AD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300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CB1-B577-4016-BA37-E6B8FE80AD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869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D64-05BA-4F6B-B3AB-CA8A59C8F6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068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1184-51E5-4054-98B2-1E44515A41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74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7674571-AFCA-45C9-8E17-CAFE4BBB8E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806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952209C-AC45-42BB-A467-479592092B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216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1E1C416F-422F-404C-82B9-43B4B660FB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921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27584" y="1268760"/>
            <a:ext cx="7632700" cy="403304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74320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dirty="0"/>
          </a:p>
          <a:p>
            <a:pPr algn="ctr"/>
            <a:endParaRPr lang="ru-RU" sz="3600" dirty="0"/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Отчет о научно-исследовательской деятельности РГГМУ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за 2016 г., задачи на 2017 год </a:t>
            </a:r>
          </a:p>
        </p:txBody>
      </p:sp>
    </p:spTree>
    <p:extLst>
      <p:ext uri="{BB962C8B-B14F-4D97-AF65-F5344CB8AC3E}">
        <p14:creationId xmlns:p14="http://schemas.microsoft.com/office/powerpoint/2010/main" xmlns="" val="389196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Финансирования НИР государственного задания РГГМУ в  2017 году</a:t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(план)</a:t>
            </a: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124744"/>
          <a:ext cx="8496942" cy="5555092"/>
        </p:xfrm>
        <a:graphic>
          <a:graphicData uri="http://schemas.openxmlformats.org/drawingml/2006/table">
            <a:tbl>
              <a:tblPr/>
              <a:tblGrid>
                <a:gridCol w="44644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8873">
                <a:tc rowSpan="2"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работы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Финансирование организации на 2017 год, тыс. рублей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5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Фундамент.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Приклад.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756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Инициативные научные проекты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6  342, 0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6  342, 0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756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Научные проекты, выполняемые научными коллективами научных лабораторий на</a:t>
                      </a:r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конкурсной основе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5 000,00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5 000,00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8276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Научно-технические сотрудники на постоянной основе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1 476, 3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1 476, 3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14911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Проведение научно-исследовательских работ (НИР), в интересах Департаментов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Минобрнауки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России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6 000,00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6 000,00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756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18 818,3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2095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11  342, 0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7 476,3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174716121"/>
              </p:ext>
            </p:extLst>
          </p:nvPr>
        </p:nvGraphicFramePr>
        <p:xfrm>
          <a:off x="323528" y="1412776"/>
          <a:ext cx="8424937" cy="5309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3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1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45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НИР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проекта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181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Инициативные научные проекты 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8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5.6493.2017/БЧ 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Моделирование изменчивости газового состава Арктики в условиях меняющегося климата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Смышляев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 С. П</a:t>
                      </a:r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5.6293.2017/БЧ 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Чувствительность многолетнего речного стока и основных </a:t>
                      </a:r>
                      <a:r>
                        <a:rPr lang="ru-RU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водозависимых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 отраслей экономики к изменениям климата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Коваленко В.В.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57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5.6010.2017/БЧ 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Оценка влияния климатических и биологических факторов на эволюцию прибрежных экосистем Балтийского моря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Еремина Т. Р.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008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Научные проекты, выполняемые научными коллективами научных лабораторий на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конкурсной основе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5.2928.2017/ПЧ 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Развитие новых методов исследования экстремальных явлений в системе океан - атмосфера на основе синергетики спутниковых измерений и моделирования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Кудрявцев В.Н.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404664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Научно-исследовательские работы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государственного задания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России на 2017 - 2019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гг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139112" cy="7207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b="1" dirty="0">
                <a:solidFill>
                  <a:schemeClr val="tx1"/>
                </a:solidFill>
                <a:latin typeface="Bookman Old Style" pitchFamily="18" charset="0"/>
              </a:rPr>
              <a:t>Сводные сведения о выполнении НИР в </a:t>
            </a:r>
            <a:r>
              <a:rPr lang="ru-RU" sz="2600" b="1" dirty="0">
                <a:solidFill>
                  <a:srgbClr val="FF0000"/>
                </a:solidFill>
                <a:latin typeface="Bookman Old Style" pitchFamily="18" charset="0"/>
              </a:rPr>
              <a:t>2017 </a:t>
            </a:r>
            <a:r>
              <a:rPr lang="ru-RU" sz="2600" b="1" dirty="0">
                <a:solidFill>
                  <a:schemeClr val="tx1"/>
                </a:solidFill>
                <a:latin typeface="Bookman Old Style" pitchFamily="18" charset="0"/>
              </a:rPr>
              <a:t>году,</a:t>
            </a:r>
            <a:br>
              <a:rPr lang="ru-RU" sz="2600" b="1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600" b="1">
                <a:solidFill>
                  <a:schemeClr val="tx1"/>
                </a:solidFill>
                <a:latin typeface="Bookman Old Style" pitchFamily="18" charset="0"/>
              </a:rPr>
              <a:t>по состоянию на 01.03.2017</a:t>
            </a:r>
            <a:endParaRPr lang="ru-RU" sz="26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7064" name="Group 92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713085588"/>
              </p:ext>
            </p:extLst>
          </p:nvPr>
        </p:nvGraphicFramePr>
        <p:xfrm>
          <a:off x="395536" y="1340768"/>
          <a:ext cx="8280919" cy="5006585"/>
        </p:xfrm>
        <a:graphic>
          <a:graphicData uri="http://schemas.openxmlformats.org/drawingml/2006/table">
            <a:tbl>
              <a:tblPr/>
              <a:tblGrid>
                <a:gridCol w="7850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093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44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820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47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Источник финансирования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2017 г.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871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Кол-во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тыс. руб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федерального бюджета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26 318,3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8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Министерство образования и науки РФ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24 618,3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8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РФФИ , РГНФ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1 700,0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8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РНФ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11 000,0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8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бюджета Субъекта Федерации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8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Хоздоговорные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406,9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8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Прочие целевые (в т.ч.  гранты РГО)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8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Международные проекты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8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man Old Style" pitchFamily="18" charset="0"/>
                        </a:rPr>
                        <a:t>ИТОГО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37 725,2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091" name="Group 29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235935945"/>
              </p:ext>
            </p:extLst>
          </p:nvPr>
        </p:nvGraphicFramePr>
        <p:xfrm>
          <a:off x="0" y="187495"/>
          <a:ext cx="9036496" cy="6670505"/>
        </p:xfrm>
        <a:graphic>
          <a:graphicData uri="http://schemas.openxmlformats.org/drawingml/2006/table">
            <a:tbl>
              <a:tblPr/>
              <a:tblGrid>
                <a:gridCol w="288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484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 научных исследований в </a:t>
                      </a:r>
                      <a:r>
                        <a:rPr lang="ru-RU" sz="1600" b="1" dirty="0">
                          <a:solidFill>
                            <a:srgbClr val="FF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РГГМУ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среды, мониторинг, моделирование возникновения и развития природных и техногенных процессов на водных объектах и в атмосфере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Теоретические и экспериментальные исследования гидрофизических, гидрохимических и гидробиологических процессов в морях и прибрежных зонах.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6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Изучение динамики водных ресурсов и качества вод в условиях естественного развития гидрометеорологических процессов с целью создания системы наиболее рационального использования и охраны поверхностных вод суши.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Исследования атмосферных процессов и явлений, оценка изменений климата под влиянием естественных и антропогенных факторов в интересах обеспечения народного хозяйства и охраны окружающей среды.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Создание диагностических и прогностических моделей развития природных и техногенных катастрофических ситуаций на водных объектах и в приземном слое атмосферы.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48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Многосенсорные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геоинформационные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системы дистанционного мониторинга окружающей среды. Технологии сбора, обработки, преобразования и моделирования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геоинформации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информационная безопасность в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геоинформационных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системах.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7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Экономика и управление народным хозяйством, управление инновациями с учетом природных факторов, экономика природопользования.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Изучение текстовых лексико-грамматических и семантико-синтаксических особенностей подъязыка гидрометеорологии. Исследование научной, информационной и официально-деловой речи.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2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Изучение системы комплексного управления прибрежными зонами морей России, устойчивого социально-экономического развития прибрежных территорий, рационального использования природных ресурсов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3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Социально-экономические, экологические, геополитические проблемы развития Арктической зоны Российской Федерации и защита национальных интересов в Арктике.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7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Проблемы рационального использования водных биоресурсов и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аквакультуры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181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Проблемы сохранения и развития культурного наследия коренных и малочисленных народов Севера, Сибири и Дальнего Востока, особенности межкультурных и межъязыковых контактов и связей.</a:t>
                      </a:r>
                      <a:b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139112" cy="7207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b="1" dirty="0">
                <a:solidFill>
                  <a:schemeClr val="tx1"/>
                </a:solidFill>
                <a:latin typeface="Bookman Old Style" pitchFamily="18" charset="0"/>
              </a:rPr>
              <a:t>Сводные сведения о выполнении НИР</a:t>
            </a:r>
            <a:br>
              <a:rPr lang="ru-RU" sz="2600" b="1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Bookman Old Style" pitchFamily="18" charset="0"/>
              </a:rPr>
              <a:t>в 2015 - </a:t>
            </a:r>
            <a:r>
              <a:rPr lang="ru-RU" sz="2600" b="1" dirty="0">
                <a:solidFill>
                  <a:srgbClr val="33CC33"/>
                </a:solidFill>
                <a:latin typeface="Bookman Old Style" pitchFamily="18" charset="0"/>
              </a:rPr>
              <a:t>2016</a:t>
            </a:r>
            <a:r>
              <a:rPr lang="ru-RU" sz="2600" b="1" dirty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600" b="1" dirty="0">
                <a:solidFill>
                  <a:schemeClr val="tx1"/>
                </a:solidFill>
                <a:latin typeface="Bookman Old Style" pitchFamily="18" charset="0"/>
              </a:rPr>
              <a:t>годах</a:t>
            </a:r>
          </a:p>
        </p:txBody>
      </p:sp>
      <p:graphicFrame>
        <p:nvGraphicFramePr>
          <p:cNvPr id="7064" name="Group 92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475866896"/>
              </p:ext>
            </p:extLst>
          </p:nvPr>
        </p:nvGraphicFramePr>
        <p:xfrm>
          <a:off x="107504" y="980728"/>
          <a:ext cx="8856985" cy="5430768"/>
        </p:xfrm>
        <a:graphic>
          <a:graphicData uri="http://schemas.openxmlformats.org/drawingml/2006/table">
            <a:tbl>
              <a:tblPr/>
              <a:tblGrid>
                <a:gridCol w="4951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246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22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33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82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6332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320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Источник финансирования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2015 г.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2016 г.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99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Кол-во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тыс. руб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Кол-во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тыс. руб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99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федерального бюджета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72 918,3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Bookman Old Style" pitchFamily="18" charset="0"/>
                        </a:rPr>
                        <a:t>77 383,9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Министерство образования и науки РФ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67 248,3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Bookman Old Style" pitchFamily="18" charset="0"/>
                        </a:rPr>
                        <a:t>70 729,9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1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РФФИ , РГНФ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5 670,0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6 654,0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77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РНФ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5 048,6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16 016,5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бюджета Субъекта Федерации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4 380,3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4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Хоздоговорные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11 896,1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18 596,9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1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Прочие целевые 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(в т.ч.  гранты РГО)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2 300, 0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1 879,3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64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Международные проекты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12 092,2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55,0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64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СКС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6 381,6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man Old Style" pitchFamily="18" charset="0"/>
                        </a:rPr>
                        <a:t>ИТОГО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man Old Style" pitchFamily="18" charset="0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man Old Style" pitchFamily="18" charset="0"/>
                        </a:rPr>
                        <a:t>108 635,5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Bookman Old Style" pitchFamily="18" charset="0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120 914,0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352928" cy="359767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</a:rPr>
              <a:t>Сведения о выполнении НИР в </a:t>
            </a:r>
            <a:r>
              <a:rPr lang="ru-RU" sz="1600" b="1" dirty="0">
                <a:solidFill>
                  <a:srgbClr val="FF0000"/>
                </a:solidFill>
                <a:latin typeface="Bookman Old Style" pitchFamily="18" charset="0"/>
              </a:rPr>
              <a:t>2016</a:t>
            </a: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</a:rPr>
              <a:t> год  по структурным подразделениям РГГМУ</a:t>
            </a:r>
          </a:p>
        </p:txBody>
      </p:sp>
      <p:graphicFrame>
        <p:nvGraphicFramePr>
          <p:cNvPr id="60415" name="Group 204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176768724"/>
              </p:ext>
            </p:extLst>
          </p:nvPr>
        </p:nvGraphicFramePr>
        <p:xfrm>
          <a:off x="107504" y="711515"/>
          <a:ext cx="9036497" cy="6146485"/>
        </p:xfrm>
        <a:graphic>
          <a:graphicData uri="http://schemas.openxmlformats.org/drawingml/2006/table">
            <a:tbl>
              <a:tblPr/>
              <a:tblGrid>
                <a:gridCol w="1414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55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29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586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387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8489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7395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84894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9611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8672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60904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611147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84683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749287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</a:tblGrid>
              <a:tr h="91424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</a:t>
                      </a:r>
                    </a:p>
                  </a:txBody>
                  <a:tcPr marL="36000" marR="36000" marT="54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России 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РФФИ, РГНФ, РНФ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договорные НИР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целевые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СКС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проекты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69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 руб.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объем, т. руб.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 руб.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объем, т.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объем, т. руб.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объем, т. руб.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Объем, тыс. руб.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МФ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2 982,0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5 566,5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8 548,5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8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ГДФ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7 017,1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7 017,1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10 291,6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1 500,0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12 651,6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379,3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829,3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ФИС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2 012,6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2 012,6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ФГМО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070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Департамент </a:t>
                      </a:r>
                      <a:r>
                        <a:rPr kumimoji="0" lang="ru-RU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НИиПР</a:t>
                      </a: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49 027, 4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16 004, 0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18 206,9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6 381,6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89 674,9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2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- Институт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АиС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1 882,6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1 882,6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6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- ИГЭИ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29 045,6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5 600,0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17 300,0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51 945, 6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7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-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ЛСО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12 622,9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9 550,0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22 172,9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80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ИЭИР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90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71 330,7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22 670,5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18 596,9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1 879,3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6 381,6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120 914,0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65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713788" cy="3322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  <a:t>Результативность научных исследований в</a:t>
            </a:r>
            <a:r>
              <a:rPr lang="ru-RU" sz="2400" b="1" dirty="0">
                <a:solidFill>
                  <a:schemeClr val="tx1"/>
                </a:solidFill>
                <a:latin typeface="Bookman Old Style" pitchFamily="18" charset="0"/>
              </a:rPr>
              <a:t> 2016 году</a:t>
            </a:r>
          </a:p>
        </p:txBody>
      </p:sp>
      <p:graphicFrame>
        <p:nvGraphicFramePr>
          <p:cNvPr id="57670" name="Group 32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28430587"/>
              </p:ext>
            </p:extLst>
          </p:nvPr>
        </p:nvGraphicFramePr>
        <p:xfrm>
          <a:off x="611560" y="476672"/>
          <a:ext cx="7992888" cy="6211824"/>
        </p:xfrm>
        <a:graphic>
          <a:graphicData uri="http://schemas.openxmlformats.org/drawingml/2006/table">
            <a:tbl>
              <a:tblPr/>
              <a:tblGrid>
                <a:gridCol w="59046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Показатель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man Old Style" pitchFamily="18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2016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Монографии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16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18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Научные публикации, всего,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 том числе индексируемых:                                                                                              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543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наукометрической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базе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Web of Science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24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27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наукометрической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базе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Scopus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41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58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7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изданиях, включенных  в РИНЦ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361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российских научных журналах, включенных в                    перечень ВАК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Конференции, в которых участвовали работники вуза, сего, в том числе: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- из них международные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161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Количество созданных РИД всего,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в том числе: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30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- Заявок на объекты промышленной собственности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- Патентов России на изобретения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- Патентов России на полезные модели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- Свидетельств о государственной регистрации программ для ЭВМ, баз данных, выданные Роспатентом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Выставки, в которых участвовали работники вуза, всего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Bookman Old Style" pitchFamily="18" charset="0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 - в том числе международных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-387424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основным показателям мониторинга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эффективности научно-исследовательской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РГГМУ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901798432"/>
              </p:ext>
            </p:extLst>
          </p:nvPr>
        </p:nvGraphicFramePr>
        <p:xfrm>
          <a:off x="0" y="1124744"/>
          <a:ext cx="9143999" cy="5445919"/>
        </p:xfrm>
        <a:graphic>
          <a:graphicData uri="http://schemas.openxmlformats.org/drawingml/2006/table">
            <a:tbl>
              <a:tblPr/>
              <a:tblGrid>
                <a:gridCol w="4497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34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22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56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13227">
                <a:tc rowSpan="2"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</a:t>
                      </a:r>
                      <a:r>
                        <a:rPr lang="ru-RU" sz="1300" b="1" i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r>
                        <a:rPr lang="ru-RU" sz="13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/</a:t>
                      </a:r>
                      <a:r>
                        <a:rPr lang="ru-RU" sz="1300" b="1" i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endParaRPr lang="ru-RU" sz="13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3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Единица измерения</a:t>
                      </a:r>
                      <a:endParaRPr lang="ru-RU" sz="13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Значение показателя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9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2014*</a:t>
                      </a:r>
                      <a:endParaRPr lang="ru-RU" sz="13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2015</a:t>
                      </a:r>
                      <a:endParaRPr lang="ru-RU" sz="13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3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2016</a:t>
                      </a:r>
                      <a:endParaRPr lang="ru-RU" sz="13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3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3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предварит.)</a:t>
                      </a:r>
                      <a:endParaRPr lang="ru-RU" sz="13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195">
                <a:tc>
                  <a:txBody>
                    <a:bodyPr/>
                    <a:lstStyle/>
                    <a:p>
                      <a:pPr marL="85725" indent="365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Объем НИОКР в расчете на одного НПР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тыс. руб.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379,45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277,37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282,35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9679">
                <a:tc>
                  <a:txBody>
                    <a:bodyPr/>
                    <a:lstStyle/>
                    <a:p>
                      <a:pPr marL="122238" indent="-365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публикаций организации, индексируемых в информационно-аналитической системе научного цитирования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Web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of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Science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в расчете на 100 НПР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12,63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5,88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6,35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5256">
                <a:tc>
                  <a:txBody>
                    <a:bodyPr/>
                    <a:lstStyle/>
                    <a:p>
                      <a:pPr marL="122238" indent="-365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публикаций организации, индексируемых в информационно-аналитической системе научного цитирования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Scopus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в расчете на 100 НПР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12,63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10,04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13,65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9679">
                <a:tc>
                  <a:txBody>
                    <a:bodyPr/>
                    <a:lstStyle/>
                    <a:p>
                      <a:pPr marL="122238" indent="-365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публикаций организации, индексируемых в информационно-аналитической системе научного цитирования РИНЦ, в расчете на 100 НПР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79,99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70,03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84,94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6452">
                <a:tc>
                  <a:txBody>
                    <a:bodyPr/>
                    <a:lstStyle/>
                    <a:p>
                      <a:pPr marL="122238" indent="-365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Общий объем научно-исследовательских и опытно-конструкторских работ (далее – НИОКР)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тыс. руб.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108 163,3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113 279,8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120 914,0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1085">
                <a:tc>
                  <a:txBody>
                    <a:bodyPr/>
                    <a:lstStyle/>
                    <a:p>
                      <a:pPr marL="122238" indent="-365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Удельный вес численности НПР без ученой степени – до 30 лет, кандидатов наук – до 35 лет, докторов наук – до 40 лет, в общей численности НПР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19,88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4,00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12,71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9679">
                <a:tc>
                  <a:txBody>
                    <a:bodyPr/>
                    <a:lstStyle/>
                    <a:p>
                      <a:pPr marL="26988" indent="58738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725" algn="l"/>
                          <a:tab pos="180975" algn="l"/>
                        </a:tabLs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Удельный вес научно-педагогических работников, защитивших кандидатские и докторские диссертации за отчетный период в общей численности НПР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5,91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1,04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1,88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6452">
                <a:tc>
                  <a:txBody>
                    <a:bodyPr/>
                    <a:lstStyle/>
                    <a:p>
                      <a:pPr marL="122238" indent="-3651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научных журналов, в том числе электронных, издаваемых образовательной организацией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6452">
                <a:tc>
                  <a:txBody>
                    <a:bodyPr/>
                    <a:lstStyle/>
                    <a:p>
                      <a:pPr marL="26988" indent="58738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полученных грантов за отчетный год в расчете на 100 НПР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10,88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2,69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5725" algn="l"/>
                        </a:tabLs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4,24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535" marR="305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174716121"/>
              </p:ext>
            </p:extLst>
          </p:nvPr>
        </p:nvGraphicFramePr>
        <p:xfrm>
          <a:off x="395536" y="980728"/>
          <a:ext cx="8424937" cy="550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27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2482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НИР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проекта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2498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новых методов исследования системы океан - атмосфера на основе совместного использования данных спутниковых измерений и моделирования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Заболотских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Е.В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2573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Совместное воздействие стратосферной циркуляции и теплового состояния океана на формирование длительных аномалий погоды и изменения климата.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Угрюмов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А.И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Исследование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экосистемных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процессов и явлений в Балтийском море в условиях меняющегося климата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Еремина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Т.Р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Адаптация математических моделей формирования вероятностных характеристик многолетних видов речного стока к физико-географическим условиям России для целей обеспечения устойчивости их решений при моделировании и прогнозировании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Коваленко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В.В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2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научных основ инновационных технологий  комплексного мониторинга и прогнозирования состояния окружающей среды, являющихся базовыми для создания национальной арктической системы управления экологическими рисками, обусловленными климатическими факторами, включая черный углерод (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black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carbon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), для повышения эффективности при рациональном природопользовании в арктических и субарктических регионах России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Абрамов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В.М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1223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Разработки и развитие методов, моделей и систем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геоинформационного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управления пространственно-распределенными объектами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Истомин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Е.П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2483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новых методов исследования морской среды на основе спутниковых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мульти-поляризационных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радиолокационных измерений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Кудрявцев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В.Н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7440188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151931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Научно-исследовательские работы базовой и проектной частей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государственного задания Минобрнауки России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31270" y="6333568"/>
            <a:ext cx="91752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. </a:t>
            </a:r>
            <a:endParaRPr lang="ru-RU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7524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Распределение финансирования выполнения  НИР государственного задания РГГМУ в  2016 году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704351"/>
          <a:ext cx="8496942" cy="6083600"/>
        </p:xfrm>
        <a:graphic>
          <a:graphicData uri="http://schemas.openxmlformats.org/drawingml/2006/table">
            <a:tbl>
              <a:tblPr/>
              <a:tblGrid>
                <a:gridCol w="44644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0451">
                <a:tc rowSpan="2"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работы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Финансирование организации на 2016 год, тыс. рублей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6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Фундамент.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Приклад.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8584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Обеспечение проведения научных исследований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1 476, 3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1 476, 3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0910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Проведение научно-исследовательских работ (фундаментальных научных исследований, прикладных научных исследований и экспериментальных разработок) в рамках базовой части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11 860, 8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10 343, 7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1 517, 1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40910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Проведение научно-исследовательских работ (фундаментальных научных исследований, прикладных научных исследований и экспериментальных разработок) в рамках проектной части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5 000,00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5 000,00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47729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Перечень научно-исследовательских работ (НИР), выполняемых в рамках программ сотрудничества между Министерством образования и науки Российской Федерации и Германской службой академических обменов (DAAD) «Михаил Ломоносов» и «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Иммануил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Кант»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479, 0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479,00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4734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Перечень научно-исследовательских работ (НИР), направленных на обеспечение деятельности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Минобрнауки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России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4 000,00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4 000,00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64734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ВСЕГО: 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22 813,1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10 343,7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12 472,4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Наукометрические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показатели выполнения НИР государственного задания РГГМУ </a:t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 2016 году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107504" y="764704"/>
          <a:ext cx="8856984" cy="5961770"/>
        </p:xfrm>
        <a:graphic>
          <a:graphicData uri="http://schemas.openxmlformats.org/drawingml/2006/table">
            <a:tbl>
              <a:tblPr/>
              <a:tblGrid>
                <a:gridCol w="39527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43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43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79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63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7117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27546">
                <a:tc rowSpan="2"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показателя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Проведение фундаментальных научных исследований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Проведение прикладных научных исследований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Государствен-ное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задание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Информацион-ная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система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Государствен-ное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задание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Информацион-ная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система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2515">
                <a:tc gridSpan="6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Показатели, характеризующие качество работы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0062">
                <a:tc>
                  <a:txBody>
                    <a:bodyPr/>
                    <a:lstStyle/>
                    <a:p>
                      <a:pPr marL="901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Количество полученных результатов интеллектуальной деятельности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19">
                <a:tc>
                  <a:txBody>
                    <a:bodyPr/>
                    <a:lstStyle/>
                    <a:p>
                      <a:pPr marL="901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Количество публикаций в журналах, индексируемых в базе данных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Scopus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95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0062">
                <a:tc>
                  <a:txBody>
                    <a:bodyPr/>
                    <a:lstStyle/>
                    <a:p>
                      <a:pPr marL="895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Количество публикаций в журналах, индексируемых в базе данных «Сеть науки»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5725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0062">
                <a:tc>
                  <a:txBody>
                    <a:bodyPr/>
                    <a:lstStyle/>
                    <a:p>
                      <a:pPr marL="895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Количество защищенных диссертаций на соискание ученой степени кандидата наук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0062">
                <a:tc>
                  <a:txBody>
                    <a:bodyPr/>
                    <a:lstStyle/>
                    <a:p>
                      <a:pPr marL="895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Количество защищенных диссертаций на соискание ученой степени кандидата наук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70062">
                <a:tc>
                  <a:txBody>
                    <a:bodyPr/>
                    <a:lstStyle/>
                    <a:p>
                      <a:pPr marL="895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Количество защищенных диссертаций на соискание ученой степени доктора наук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2515">
                <a:tc gridSpan="6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Показатели, характеризующие объем работы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70062">
                <a:tc>
                  <a:txBody>
                    <a:bodyPr/>
                    <a:lstStyle/>
                    <a:p>
                      <a:pPr marL="895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Количество высококвалифицированных научно-технических работников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5031">
                <a:tc>
                  <a:txBody>
                    <a:bodyPr/>
                    <a:lstStyle/>
                    <a:p>
                      <a:pPr marL="895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Количество научно-исследовательских работ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11864</TotalTime>
  <Words>1835</Words>
  <Application>Microsoft Office PowerPoint</Application>
  <PresentationFormat>Экран (4:3)</PresentationFormat>
  <Paragraphs>627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Метрополия</vt:lpstr>
      <vt:lpstr>Слайд 1</vt:lpstr>
      <vt:lpstr>Слайд 2</vt:lpstr>
      <vt:lpstr>Сводные сведения о выполнении НИР в 2015 - 2016 годах</vt:lpstr>
      <vt:lpstr>Сведения о выполнении НИР в 2016 год  по структурным подразделениям РГГМУ</vt:lpstr>
      <vt:lpstr>Результативность научных исследований в 2016 году</vt:lpstr>
      <vt:lpstr>Слайд 6</vt:lpstr>
      <vt:lpstr>Слайд 7</vt:lpstr>
      <vt:lpstr>Распределение финансирования выполнения  НИР государственного задания РГГМУ в  2016 году</vt:lpstr>
      <vt:lpstr>  Наукометрические показатели выполнения НИР государственного задания РГГМУ  в  2016 году </vt:lpstr>
      <vt:lpstr>Финансирования НИР государственного задания РГГМУ в  2017 году (план)</vt:lpstr>
      <vt:lpstr>Слайд 11</vt:lpstr>
      <vt:lpstr>Сводные сведения о выполнении НИР в 2017 году, по состоянию на 01.03.2017</vt:lpstr>
    </vt:vector>
  </TitlesOfParts>
  <Company>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сессия Ученого совета РГГМУ</dc:title>
  <dc:creator>NIS-1</dc:creator>
  <cp:lastModifiedBy>tops</cp:lastModifiedBy>
  <cp:revision>939</cp:revision>
  <dcterms:created xsi:type="dcterms:W3CDTF">2005-01-24T09:09:37Z</dcterms:created>
  <dcterms:modified xsi:type="dcterms:W3CDTF">2017-03-01T06:31:52Z</dcterms:modified>
</cp:coreProperties>
</file>