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1" r:id="rId1"/>
  </p:sldMasterIdLst>
  <p:notesMasterIdLst>
    <p:notesMasterId r:id="rId17"/>
  </p:notesMasterIdLst>
  <p:handoutMasterIdLst>
    <p:handoutMasterId r:id="rId18"/>
  </p:handoutMasterIdLst>
  <p:sldIdLst>
    <p:sldId id="284" r:id="rId2"/>
    <p:sldId id="268" r:id="rId3"/>
    <p:sldId id="257" r:id="rId4"/>
    <p:sldId id="295" r:id="rId5"/>
    <p:sldId id="292" r:id="rId6"/>
    <p:sldId id="290" r:id="rId7"/>
    <p:sldId id="291" r:id="rId8"/>
    <p:sldId id="293" r:id="rId9"/>
    <p:sldId id="297" r:id="rId10"/>
    <p:sldId id="296" r:id="rId11"/>
    <p:sldId id="287" r:id="rId12"/>
    <p:sldId id="289" r:id="rId13"/>
    <p:sldId id="285" r:id="rId14"/>
    <p:sldId id="294" r:id="rId15"/>
    <p:sldId id="288" r:id="rId16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2">
          <p15:clr>
            <a:srgbClr val="A4A3A4"/>
          </p15:clr>
        </p15:guide>
        <p15:guide id="2" pos="2129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CC66"/>
    <a:srgbClr val="009900"/>
    <a:srgbClr val="4D4D4D"/>
    <a:srgbClr val="0000FF"/>
    <a:srgbClr val="FF0000"/>
    <a:srgbClr val="33CC33"/>
    <a:srgbClr val="CC6600"/>
    <a:srgbClr val="FF3300"/>
    <a:srgbClr val="FF66FF"/>
    <a:srgbClr val="CC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345" autoAdjust="0"/>
    <p:restoredTop sz="81609" autoAdjust="0"/>
  </p:normalViewPr>
  <p:slideViewPr>
    <p:cSldViewPr>
      <p:cViewPr varScale="1">
        <p:scale>
          <a:sx n="116" d="100"/>
          <a:sy n="116" d="100"/>
        </p:scale>
        <p:origin x="-97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004" y="-108"/>
      </p:cViewPr>
      <p:guideLst>
        <p:guide orient="horz" pos="3132"/>
        <p:guide orient="horz" pos="3127"/>
        <p:guide pos="2129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448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27" y="2"/>
            <a:ext cx="2944869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710"/>
            <a:ext cx="2946448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27" y="9430710"/>
            <a:ext cx="2944869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78204A-5658-4D54-8E52-2A167710C95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4870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27" y="2"/>
            <a:ext cx="2944869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065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65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58" y="4716144"/>
            <a:ext cx="5436560" cy="4466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710"/>
            <a:ext cx="2944870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065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27" y="9430710"/>
            <a:ext cx="2944869" cy="4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FA7FF2-3161-4E7B-817D-AE2FC82629B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593E51-514B-4135-BED2-930A6BB3D66C}" type="slidenum">
              <a:rPr lang="ru-RU"/>
              <a:pPr/>
              <a:t>2</a:t>
            </a:fld>
            <a:endParaRPr lang="ru-RU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676FFB-9CDB-4CE3-B235-A93A9AE9A266}" type="slidenum">
              <a:rPr lang="ru-RU"/>
              <a:pPr/>
              <a:t>3</a:t>
            </a:fld>
            <a:endParaRPr lang="ru-RU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CC93D3-D8BE-4FA0-BA16-C4CF15640DC2}" type="slidenum">
              <a:rPr lang="ru-RU"/>
              <a:pPr/>
              <a:t>5</a:t>
            </a:fld>
            <a:endParaRPr lang="ru-RU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676FFB-9CDB-4CE3-B235-A93A9AE9A266}" type="slidenum">
              <a:rPr lang="ru-RU"/>
              <a:pPr/>
              <a:t>15</a:t>
            </a:fld>
            <a:endParaRPr lang="ru-RU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2D887CC-3706-4095-A4AF-5184679FF3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17342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85436-798B-44FC-B47D-4B5B3CA092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73357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D8A2-BD9F-416D-9910-40AB119453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9211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3973E5A-A6AB-4EBD-AC90-2BF6A164651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58780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9917F-C3F2-4D09-8F9D-A2FD7F66BF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81311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896-F270-48AB-849A-68A600DF5F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2049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FC5B-29B7-4CFF-8595-00B2A714AD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43005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4CB1-B577-4016-BA37-E6B8FE80AD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869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9D64-05BA-4F6B-B3AB-CA8A59C8F6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0688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1184-51E5-4054-98B2-1E44515A41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74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27674571-AFCA-45C9-8E17-CAFE4BBB8E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5806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blipFill>
            <a:blip r:embed="rId2" cstate="print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952209C-AC45-42BB-A467-479592092B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216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1E1C416F-422F-404C-82B9-43B4B660FB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19213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27584" y="1268760"/>
            <a:ext cx="7632700" cy="403304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49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74320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dirty="0"/>
          </a:p>
          <a:p>
            <a:pPr algn="ctr"/>
            <a:endParaRPr lang="ru-RU" sz="3600" dirty="0"/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Отчет о научно-исследовательской деятельности РГГМУ </a:t>
            </a:r>
          </a:p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год и задачи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год </a:t>
            </a:r>
          </a:p>
        </p:txBody>
      </p:sp>
    </p:spTree>
    <p:extLst>
      <p:ext uri="{BB962C8B-B14F-4D97-AF65-F5344CB8AC3E}">
        <p14:creationId xmlns="" xmlns:p14="http://schemas.microsoft.com/office/powerpoint/2010/main" val="389196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студентов и аспирантов РГГМУ в Конкурсах  на выполнение НИР в 2018 году</a:t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СКОБКАХ ДАНА ИНФОРМАЦИЯ ЗА 2017 ГОД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467544" y="1196752"/>
          <a:ext cx="7992888" cy="5256583"/>
        </p:xfrm>
        <a:graphic>
          <a:graphicData uri="http://schemas.openxmlformats.org/drawingml/2006/table">
            <a:tbl>
              <a:tblPr/>
              <a:tblGrid>
                <a:gridCol w="4351786"/>
                <a:gridCol w="2012627"/>
                <a:gridCol w="1628475"/>
              </a:tblGrid>
              <a:tr h="1044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Организатор конкурса</a:t>
                      </a:r>
                      <a:endParaRPr lang="ru-RU" sz="180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Подано заявок</a:t>
                      </a:r>
                      <a:endParaRPr lang="ru-RU" sz="180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Выиграно заявок</a:t>
                      </a:r>
                      <a:endParaRPr lang="ru-RU" sz="180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09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Конкурс грантов для студентов и аспирантов на выполнение </a:t>
                      </a:r>
                      <a:r>
                        <a:rPr lang="ru-RU" sz="18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НИР</a:t>
                      </a:r>
                      <a:endParaRPr lang="ru-RU" sz="180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Организатор  КНВШ Правительства СПб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12(19)</a:t>
                      </a:r>
                      <a:endParaRPr lang="ru-RU" sz="180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4(7)</a:t>
                      </a:r>
                      <a:endParaRPr lang="ru-RU" sz="180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0433">
                <a:tc>
                  <a:txBody>
                    <a:bodyPr/>
                    <a:lstStyle/>
                    <a:p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Национальный арктический научно-образовательный консорциум </a:t>
                      </a:r>
                      <a:r>
                        <a:rPr lang="ru-RU" sz="1800" b="1" i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 </a:t>
                      </a:r>
                      <a:r>
                        <a:rPr lang="ru-RU" sz="1800" b="1" u="none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"НАНОК")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2(3)</a:t>
                      </a:r>
                      <a:endParaRPr lang="ru-RU" sz="180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2(2)</a:t>
                      </a:r>
                      <a:endParaRPr lang="ru-RU" sz="180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7217">
                <a:tc>
                  <a:txBody>
                    <a:bodyPr/>
                    <a:lstStyle/>
                    <a:p>
                      <a:r>
                        <a:rPr lang="ru-RU" sz="1800" b="1" u="none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Конкурс на участие в Форуме Наука будущего – Наука молодых</a:t>
                      </a:r>
                      <a:endParaRPr lang="ru-RU" sz="1800" b="1" u="none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3(6)</a:t>
                      </a:r>
                      <a:endParaRPr lang="ru-RU" sz="180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1(3)</a:t>
                      </a:r>
                      <a:endParaRPr lang="ru-RU" sz="1800" u="none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non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  <a:endParaRPr lang="ru-RU" sz="2400" u="none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non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17(28)</a:t>
                      </a:r>
                      <a:endParaRPr lang="ru-RU" sz="2400" u="none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non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7(12)</a:t>
                      </a:r>
                      <a:endParaRPr lang="ru-RU" sz="2400" u="none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075240" cy="70609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Финансирования НИР государственного задания РГГМУ в 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b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i="1" dirty="0">
              <a:solidFill>
                <a:srgbClr val="FF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7504" y="836712"/>
          <a:ext cx="8749480" cy="5616624"/>
        </p:xfrm>
        <a:graphic>
          <a:graphicData uri="http://schemas.openxmlformats.org/drawingml/2006/table">
            <a:tbl>
              <a:tblPr/>
              <a:tblGrid>
                <a:gridCol w="38706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4838"/>
                <a:gridCol w="13121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285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3331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09237">
                <a:tc rowSpan="2"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работы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Кол-во проектов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2520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Финансирование организации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год, тыс. рублей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8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Фундамент.</a:t>
                      </a: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Приклад.</a:t>
                      </a: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05104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Инициативные научные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проекты</a:t>
                      </a:r>
                    </a:p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(базовая часть)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9746,2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9746,2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53361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Научные проекты, выполняемые научными коллективами научных лабораторий на</a:t>
                      </a:r>
                      <a:r>
                        <a:rPr lang="ru-RU" sz="1600" b="1" baseline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конкурсной 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основе</a:t>
                      </a:r>
                    </a:p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(конкурсная часть)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8890,5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8890,5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31543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Научно-технические сотрудники на постоянной основе 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1 476, 3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1 476, 3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618562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2000" b="1" i="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20113,0</a:t>
                      </a:r>
                      <a:endParaRPr lang="ru-RU" sz="2000" b="1" i="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2075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16  561, 9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8 280,4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3174716121"/>
              </p:ext>
            </p:extLst>
          </p:nvPr>
        </p:nvGraphicFramePr>
        <p:xfrm>
          <a:off x="251520" y="1052736"/>
          <a:ext cx="8715348" cy="4519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0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980"/>
                <a:gridCol w="15185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1384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8727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3701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Название НИР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Руководитель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проекта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9962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Инициативные научные </a:t>
                      </a:r>
                      <a:r>
                        <a:rPr lang="ru-RU" sz="15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проекты (базовая часть) </a:t>
                      </a:r>
                      <a:endParaRPr lang="ru-RU" sz="1500" b="1" dirty="0">
                        <a:solidFill>
                          <a:srgbClr val="0000FF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845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5.6493.2017/БЧ </a:t>
                      </a:r>
                      <a:endParaRPr lang="ru-RU" sz="15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Моделирование изменчивости газового состава Арктики в условиях меняющегося климата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b="1" dirty="0" err="1">
                          <a:latin typeface="Times New Roman" pitchFamily="18" charset="0"/>
                          <a:cs typeface="Times New Roman" pitchFamily="18" charset="0"/>
                        </a:rPr>
                        <a:t>Смышляев</a:t>
                      </a: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 С. П</a:t>
                      </a:r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5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436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5.6010.2017/БЧ </a:t>
                      </a:r>
                      <a:endParaRPr lang="ru-RU" sz="15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Оценка влияния климатических и биологических факторов на эволюцию прибрежных экосистем Балтийского моря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Еремина Т. Р.</a:t>
                      </a:r>
                      <a:endParaRPr lang="ru-RU" sz="15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84596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Научные проекты, выполняемые научными коллективами научных лабораторий на</a:t>
                      </a:r>
                      <a:r>
                        <a:rPr lang="ru-RU" sz="1500" b="1" baseline="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конкурсной </a:t>
                      </a:r>
                      <a:r>
                        <a:rPr lang="ru-RU" sz="1500" b="1" baseline="0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основе (конкурсная часть)</a:t>
                      </a:r>
                      <a:endParaRPr lang="ru-RU" sz="15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17954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5.2928.2017/ПЧ </a:t>
                      </a:r>
                      <a:endParaRPr lang="ru-RU" sz="15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Развитие новых методов исследования экстремальных явлений в системе океан - атмосфера на основе синергетики спутниковых измерений и моделирования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Кудрявцев В.Н.</a:t>
                      </a:r>
                      <a:endParaRPr lang="ru-RU" sz="15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7544" y="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Научно-исследовательские работы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государственного задания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России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сфере научной деятельности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2019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Наукометрические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показатели выполнения НИР государственного задания РГГМУ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  году </a:t>
            </a:r>
            <a:r>
              <a:rPr lang="ru-RU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539552" y="1268760"/>
          <a:ext cx="8352928" cy="4752529"/>
        </p:xfrm>
        <a:graphic>
          <a:graphicData uri="http://schemas.openxmlformats.org/drawingml/2006/table">
            <a:tbl>
              <a:tblPr/>
              <a:tblGrid>
                <a:gridCol w="44644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16224"/>
              </a:tblGrid>
              <a:tr h="620372">
                <a:tc rowSpan="2">
                  <a:txBody>
                    <a:bodyPr/>
                    <a:lstStyle/>
                    <a:p>
                      <a:pPr marL="2520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2520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Наименование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показателя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Значение показателя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79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Заявленные</a:t>
                      </a:r>
                      <a:r>
                        <a:rPr lang="ru-RU" sz="14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показатели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Достигнутый</a:t>
                      </a:r>
                      <a:r>
                        <a:rPr lang="ru-RU" sz="14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результат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86258">
                <a:tc>
                  <a:txBody>
                    <a:bodyPr/>
                    <a:lstStyle/>
                    <a:p>
                      <a:pPr marL="901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Количество публикаций в журналах, индексируемых в базе данных </a:t>
                      </a:r>
                      <a:r>
                        <a:rPr lang="en-US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Web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of Science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75465">
                <a:tc>
                  <a:txBody>
                    <a:bodyPr/>
                    <a:lstStyle/>
                    <a:p>
                      <a:pPr marL="9017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публикаций в журналах, индексируемых в базе данных </a:t>
                      </a:r>
                      <a:r>
                        <a:rPr lang="ru-RU" sz="1800" b="1" dirty="0" err="1">
                          <a:latin typeface="Times New Roman"/>
                          <a:ea typeface="Calibri"/>
                          <a:cs typeface="Times New Roman"/>
                        </a:rPr>
                        <a:t>Scopus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86258">
                <a:tc>
                  <a:txBody>
                    <a:bodyPr/>
                    <a:lstStyle/>
                    <a:p>
                      <a:pPr marL="895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защищенных диссертаций на соискание ученой степени кандидата наук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886258">
                <a:tc>
                  <a:txBody>
                    <a:bodyPr/>
                    <a:lstStyle/>
                    <a:p>
                      <a:pPr marL="895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Количество защищенных диссертаций на соискание ученой степени доктора наук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258" marR="352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 финансирования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НИР государственного задания РГГМУ в 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 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(на </a:t>
            </a:r>
            <a:r>
              <a:rPr lang="ru-RU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.04.2020 </a:t>
            </a:r>
            <a:r>
              <a:rPr lang="ru-RU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г.)</a:t>
            </a:r>
            <a:endParaRPr lang="ru-RU" sz="1800" i="1" dirty="0">
              <a:solidFill>
                <a:srgbClr val="FF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7504" y="1124744"/>
          <a:ext cx="8928992" cy="3242701"/>
        </p:xfrm>
        <a:graphic>
          <a:graphicData uri="http://schemas.openxmlformats.org/drawingml/2006/table">
            <a:tbl>
              <a:tblPr/>
              <a:tblGrid>
                <a:gridCol w="39781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4838"/>
                <a:gridCol w="13121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2854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053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68873">
                <a:tc rowSpan="2"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работы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Кол-во проектов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2520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Плановый объем финансирования НИР </a:t>
                      </a:r>
                      <a:r>
                        <a:rPr lang="ru-RU" sz="14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гос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. задания РГГМУ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год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, тыс. рублей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5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Фундамент.</a:t>
                      </a: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Приклад.</a:t>
                      </a: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5756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Инициативные научные проекты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13511</a:t>
                      </a: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,5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13511,5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5756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Научные проекты, выполняемые научными коллективами научных лабораторий на</a:t>
                      </a:r>
                      <a:r>
                        <a:rPr lang="ru-RU" sz="1600" b="1" baseline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конкурсной основе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29091,0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Calibri"/>
                          <a:cs typeface="Times New Roman"/>
                        </a:rPr>
                        <a:t>29091,0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2520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2000" b="1" i="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42602,5</a:t>
                      </a:r>
                      <a:endParaRPr lang="ru-RU" sz="2000" b="1" i="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42602,5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14" marR="3514" marT="3514" marB="35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139112" cy="72072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Bookman Old Style" pitchFamily="18" charset="0"/>
              </a:rPr>
              <a:t>Сводные сведения о </a:t>
            </a:r>
            <a:r>
              <a:rPr lang="ru-RU" sz="2000" b="1" dirty="0" smtClean="0">
                <a:solidFill>
                  <a:schemeClr val="tx1"/>
                </a:solidFill>
                <a:latin typeface="Bookman Old Style" pitchFamily="18" charset="0"/>
              </a:rPr>
              <a:t>планируемых </a:t>
            </a:r>
            <a:r>
              <a:rPr lang="ru-RU" sz="2000" b="1" dirty="0">
                <a:solidFill>
                  <a:schemeClr val="tx1"/>
                </a:solidFill>
                <a:latin typeface="Bookman Old Style" pitchFamily="18" charset="0"/>
              </a:rPr>
              <a:t>НИР в </a:t>
            </a:r>
            <a:r>
              <a:rPr lang="ru-RU" sz="2000" b="1" dirty="0" smtClean="0">
                <a:solidFill>
                  <a:srgbClr val="FF0000"/>
                </a:solidFill>
                <a:latin typeface="Bookman Old Style" pitchFamily="18" charset="0"/>
              </a:rPr>
              <a:t>2020 </a:t>
            </a:r>
            <a:r>
              <a:rPr lang="ru-RU" sz="2000" b="1" dirty="0">
                <a:solidFill>
                  <a:schemeClr val="tx1"/>
                </a:solidFill>
                <a:latin typeface="Bookman Old Style" pitchFamily="18" charset="0"/>
              </a:rPr>
              <a:t>году,</a:t>
            </a:r>
            <a:br>
              <a:rPr lang="ru-RU" sz="2000" b="1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1600" b="1" i="1" dirty="0">
                <a:solidFill>
                  <a:schemeClr val="tx1"/>
                </a:solidFill>
                <a:latin typeface="Bookman Old Style" pitchFamily="18" charset="0"/>
              </a:rPr>
              <a:t>по состоянию на </a:t>
            </a:r>
            <a:r>
              <a:rPr lang="ru-RU" sz="1600" b="1" i="1" dirty="0" smtClean="0">
                <a:solidFill>
                  <a:schemeClr val="tx1"/>
                </a:solidFill>
                <a:latin typeface="Bookman Old Style" pitchFamily="18" charset="0"/>
              </a:rPr>
              <a:t>13</a:t>
            </a:r>
            <a:r>
              <a:rPr lang="ru-RU" sz="1600" b="1" i="1" dirty="0" smtClean="0">
                <a:solidFill>
                  <a:schemeClr val="tx1"/>
                </a:solidFill>
                <a:latin typeface="Bookman Old Style" pitchFamily="18" charset="0"/>
              </a:rPr>
              <a:t>.04.2020</a:t>
            </a:r>
            <a:endParaRPr lang="ru-RU" sz="2000" b="1" i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graphicFrame>
        <p:nvGraphicFramePr>
          <p:cNvPr id="7064" name="Group 92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3713085588"/>
              </p:ext>
            </p:extLst>
          </p:nvPr>
        </p:nvGraphicFramePr>
        <p:xfrm>
          <a:off x="395536" y="980728"/>
          <a:ext cx="8496944" cy="5544616"/>
        </p:xfrm>
        <a:graphic>
          <a:graphicData uri="http://schemas.openxmlformats.org/drawingml/2006/table">
            <a:tbl>
              <a:tblPr/>
              <a:tblGrid>
                <a:gridCol w="5040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903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449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9805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713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№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Источник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финансирования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НИР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454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Кол-во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НИР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Объем,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тыс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. руб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7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министерств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42602,5</a:t>
                      </a:r>
                      <a:endParaRPr kumimoji="0" lang="ru-RU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5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Минобрнауки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России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42602,5</a:t>
                      </a:r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574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фондов поддержки научной деятельности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ru-RU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41400,0</a:t>
                      </a:r>
                      <a:endParaRPr kumimoji="0" lang="ru-RU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35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2.1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РФФИ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1400,0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35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2.2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РНФ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40 000,0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47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Хоз.договоры</a:t>
                      </a:r>
                      <a:endParaRPr kumimoji="0" lang="ru-RU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15 085,8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5927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Итого: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13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99 088,3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091" name="Group 29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2235935945"/>
              </p:ext>
            </p:extLst>
          </p:nvPr>
        </p:nvGraphicFramePr>
        <p:xfrm>
          <a:off x="0" y="44624"/>
          <a:ext cx="9036496" cy="6813376"/>
        </p:xfrm>
        <a:graphic>
          <a:graphicData uri="http://schemas.openxmlformats.org/drawingml/2006/table">
            <a:tbl>
              <a:tblPr/>
              <a:tblGrid>
                <a:gridCol w="2880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7484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803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Основные направления научных исследований в РГГМУ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0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среды, мониторинг, моделирование возникновения и развития природных и техногенных процессов на водных объектах и в атмосфере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0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Теоретические и экспериментальные исследования гидрофизических, гидрохимических и гидробиологических процессов в морях и прибрежных зонах.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65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Изучение динамики водных ресурсов и качества вод в условиях естественного развития гидрометеорологических процессов с целью создания системы наиболее рационального использования и охраны поверхностных вод суши.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0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Исследования атмосферных процессов и явлений, оценка изменений климата под влиянием естественных и антропогенных факторов в интересах обеспечения народного хозяйства и охраны окружающей среды.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0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Создание диагностических и прогностических моделей развития природных и техногенных катастрофических ситуаций на водных объектах и в приземном слое атмосферы.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748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Многосенсорные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геоинформационные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системы дистанционного мониторинга окружающей среды. Технологии сбора, обработки, преобразования и моделирования 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геоинформации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информационная безопасность в 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геоинформационных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системах.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473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Экономика и управление народным хозяйством, управление инновациями с учетом природных факторов, экономика природопользования.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00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Изучение текстовых лексико-грамматических и семантико-синтаксических особенностей подъязыка гидрометеорологии. Исследование научной, информационной и официально-деловой речи.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121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Изучение системы комплексного управления прибрежными зонами морей России, устойчивого социально-экономического развития прибрежных территорий, рационального использования природных ресурсов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13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Социально-экономические, экологические, геополитические проблемы развития Арктической зоны Российской Федерации и защита национальных интересов в Арктике.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675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Проблемы рационального использования водных биоресурсов и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аквакультуры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6181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Проблемы сохранения и развития культурного наследия коренных и малочисленных народов Севера, Сибири и Дальнего Востока, особенности межкультурных и межъязыковых контактов и связей.</a:t>
                      </a:r>
                      <a:b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1"/>
            <a:ext cx="8139112" cy="404664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Bookman Old Style" pitchFamily="18" charset="0"/>
              </a:rPr>
              <a:t>Сводные сведения о выполнении </a:t>
            </a:r>
            <a:r>
              <a:rPr lang="ru-RU" sz="1800" b="1" dirty="0" smtClean="0">
                <a:solidFill>
                  <a:schemeClr val="tx1"/>
                </a:solidFill>
                <a:latin typeface="Bookman Old Style" pitchFamily="18" charset="0"/>
              </a:rPr>
              <a:t>НИР в </a:t>
            </a:r>
            <a:r>
              <a:rPr lang="ru-RU" sz="1800" b="1" dirty="0" smtClean="0">
                <a:solidFill>
                  <a:schemeClr val="tx1"/>
                </a:solidFill>
                <a:latin typeface="Bookman Old Style" pitchFamily="18" charset="0"/>
              </a:rPr>
              <a:t>2017 </a:t>
            </a:r>
            <a:r>
              <a:rPr lang="ru-RU" sz="1800" b="1" dirty="0" smtClean="0">
                <a:solidFill>
                  <a:schemeClr val="tx1"/>
                </a:solidFill>
                <a:latin typeface="Bookman Old Style" pitchFamily="18" charset="0"/>
              </a:rPr>
              <a:t>– </a:t>
            </a:r>
            <a:r>
              <a:rPr lang="ru-RU" sz="1800" b="1" dirty="0" smtClean="0">
                <a:solidFill>
                  <a:schemeClr val="tx1"/>
                </a:solidFill>
                <a:latin typeface="Bookman Old Style" pitchFamily="18" charset="0"/>
              </a:rPr>
              <a:t>2018 </a:t>
            </a:r>
            <a:r>
              <a:rPr lang="ru-RU" sz="1800" b="1" dirty="0" smtClean="0">
                <a:solidFill>
                  <a:schemeClr val="tx1"/>
                </a:solidFill>
                <a:latin typeface="Bookman Old Style" pitchFamily="18" charset="0"/>
              </a:rPr>
              <a:t>– </a:t>
            </a:r>
            <a:r>
              <a:rPr lang="ru-RU" sz="1800" b="1" dirty="0" smtClean="0">
                <a:solidFill>
                  <a:schemeClr val="tx1"/>
                </a:solidFill>
                <a:latin typeface="Bookman Old Style" pitchFamily="18" charset="0"/>
              </a:rPr>
              <a:t>2019 </a:t>
            </a:r>
            <a:r>
              <a:rPr lang="ru-RU" sz="1800" b="1" dirty="0" smtClean="0">
                <a:solidFill>
                  <a:schemeClr val="tx1"/>
                </a:solidFill>
                <a:latin typeface="Bookman Old Style" pitchFamily="18" charset="0"/>
              </a:rPr>
              <a:t>годах</a:t>
            </a:r>
            <a:endParaRPr lang="ru-RU" sz="18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graphicFrame>
        <p:nvGraphicFramePr>
          <p:cNvPr id="7064" name="Group 92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3475866896"/>
              </p:ext>
            </p:extLst>
          </p:nvPr>
        </p:nvGraphicFramePr>
        <p:xfrm>
          <a:off x="0" y="404665"/>
          <a:ext cx="9036497" cy="6336705"/>
        </p:xfrm>
        <a:graphic>
          <a:graphicData uri="http://schemas.openxmlformats.org/drawingml/2006/table">
            <a:tbl>
              <a:tblPr/>
              <a:tblGrid>
                <a:gridCol w="5060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766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675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89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9521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896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04160"/>
                <a:gridCol w="1228964"/>
              </a:tblGrid>
              <a:tr h="28053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№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Источник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финансирования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НИР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2017 г.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2018 г.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2019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г.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324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Кол-во НИР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Объем,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тыс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. руб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Кол-во НИР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Объем,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тыс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. руб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Кол-во НИР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Объем,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тыс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. руб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53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Средства министерств и др. ведомств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9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44 826,0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5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29630,0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11395,1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59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Минобрнауки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России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8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35643,0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20113,0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11395,1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59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1.2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Минприроды России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9183,0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9517,0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2.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Средства фондов поддержки научной деятельности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9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45 450,0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63217,1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5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37835,0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9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2.1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РФФИ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4 450,0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5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4816,3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280,0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27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2.2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РНФ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41 000,0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58400,8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37555,0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675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3.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Средства бюджета Субъекта Федерации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675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4.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Хозяйствующих субъектов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120,0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120,0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653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5.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Внебюджетные Российские источники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11788,3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10681,3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666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6.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Зарубежные источники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1712,8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553,8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1446,1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396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92 518,7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</a:t>
                      </a:r>
                      <a:endParaRPr kumimoji="0" lang="ru-RU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105309,2</a:t>
                      </a:r>
                      <a:endParaRPr kumimoji="0" lang="ru-RU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ru-RU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61357,5</a:t>
                      </a:r>
                      <a:endParaRPr kumimoji="0" lang="ru-RU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 Black" pitchFamily="34" charset="0"/>
              </a:rPr>
              <a:t>Участие научных коллективов и исследователей РГГМУ в Конкурсах на выполнение НИР в 2018 году</a:t>
            </a:r>
            <a:endParaRPr lang="ru-RU" sz="1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107504" y="908720"/>
          <a:ext cx="8892480" cy="4474106"/>
        </p:xfrm>
        <a:graphic>
          <a:graphicData uri="http://schemas.openxmlformats.org/drawingml/2006/table">
            <a:tbl>
              <a:tblPr/>
              <a:tblGrid>
                <a:gridCol w="6984776"/>
                <a:gridCol w="892802"/>
                <a:gridCol w="1014902"/>
              </a:tblGrid>
              <a:tr h="5914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Организатор конкурса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Подано заявок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Выиграно 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Министерства 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 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ведомства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941">
                <a:tc>
                  <a:txBody>
                    <a:bodyPr/>
                    <a:lstStyle/>
                    <a:p>
                      <a:pPr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Минобрауки</a:t>
                      </a: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России 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9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Фонды поддержки научной деятельности 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9003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Российский фонд фундаментальных исследований (РФФИ )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503">
                <a:tc>
                  <a:txBody>
                    <a:bodyPr/>
                    <a:lstStyle/>
                    <a:p>
                      <a:pPr indent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Российский научный фонд (РНФ)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Средства бюджета Субъектов РФ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548" marR="52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713788" cy="3322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Bookman Old Style" pitchFamily="18" charset="0"/>
              </a:rPr>
              <a:t>Результативность научных исследований в</a:t>
            </a:r>
            <a:r>
              <a:rPr lang="ru-RU" sz="2400" b="1" dirty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Bookman Old Style" pitchFamily="18" charset="0"/>
              </a:rPr>
              <a:t>2019 </a:t>
            </a:r>
            <a:r>
              <a:rPr lang="ru-RU" sz="2400" b="1" dirty="0">
                <a:solidFill>
                  <a:schemeClr val="tx1"/>
                </a:solidFill>
                <a:latin typeface="Bookman Old Style" pitchFamily="18" charset="0"/>
              </a:rPr>
              <a:t>году</a:t>
            </a:r>
          </a:p>
        </p:txBody>
      </p:sp>
      <p:graphicFrame>
        <p:nvGraphicFramePr>
          <p:cNvPr id="57670" name="Group 32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328430587"/>
              </p:ext>
            </p:extLst>
          </p:nvPr>
        </p:nvGraphicFramePr>
        <p:xfrm>
          <a:off x="251520" y="332656"/>
          <a:ext cx="8640960" cy="6564608"/>
        </p:xfrm>
        <a:graphic>
          <a:graphicData uri="http://schemas.openxmlformats.org/drawingml/2006/table">
            <a:tbl>
              <a:tblPr/>
              <a:tblGrid>
                <a:gridCol w="547260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0120"/>
              </a:tblGrid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Показатель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2017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2018</a:t>
                      </a:r>
                      <a:endParaRPr kumimoji="0" lang="ru-RU" sz="14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2019</a:t>
                      </a:r>
                      <a:endParaRPr kumimoji="0" lang="ru-RU" sz="14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2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Монографии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19</a:t>
                      </a:r>
                      <a:endParaRPr kumimoji="0" lang="ru-RU" sz="1600" b="1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1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Научные публикации, всего,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в том числе индексируемых:                                                                                               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681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715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1014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2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    - в 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наукометрической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базе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Web of Science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42</a:t>
                      </a:r>
                      <a:endParaRPr kumimoji="0" lang="ru-RU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46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38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    - в 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наукометрической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базе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Scopus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69</a:t>
                      </a:r>
                      <a:endParaRPr kumimoji="0" lang="ru-RU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75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105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7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    - в изданиях, включенных  в РИНЦ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430</a:t>
                      </a:r>
                      <a:endParaRPr kumimoji="0" lang="ru-RU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594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971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    - в российских научных журналах, включенных в                    перечень ВАК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188</a:t>
                      </a:r>
                      <a:endParaRPr kumimoji="0" lang="ru-RU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117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157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Конференции, в которых участвовали работники вуза,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всего</a:t>
                      </a: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, в том числе: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385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406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203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- из них международные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233</a:t>
                      </a:r>
                      <a:endParaRPr kumimoji="0" lang="ru-RU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273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129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Количество созданных РИД всего,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в том числе: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24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- Заявок на объекты промышленной собственности 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14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- Патентов России на изобретения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- Патентов России на полезные модели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- Свидетельств о государственной регистрации программ для ЭВМ, баз данных, выданные Роспатентом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Выставки, в которых участвовали работники вуза, всего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29</a:t>
                      </a:r>
                      <a:endParaRPr kumimoji="0" lang="ru-RU" sz="16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     - в том числе международных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7</a:t>
                      </a:r>
                      <a:endParaRPr kumimoji="0" lang="ru-RU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0" lang="ru-RU" sz="1600" b="1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</p:nvPr>
        </p:nvGraphicFramePr>
        <p:xfrm>
          <a:off x="0" y="0"/>
          <a:ext cx="9075600" cy="6443230"/>
        </p:xfrm>
        <a:graphic>
          <a:graphicData uri="http://schemas.openxmlformats.org/drawingml/2006/table">
            <a:tbl>
              <a:tblPr/>
              <a:tblGrid>
                <a:gridCol w="259609"/>
                <a:gridCol w="2934946"/>
                <a:gridCol w="807949"/>
                <a:gridCol w="318721"/>
                <a:gridCol w="489228"/>
                <a:gridCol w="248093"/>
                <a:gridCol w="412956"/>
                <a:gridCol w="334897"/>
                <a:gridCol w="363084"/>
                <a:gridCol w="511598"/>
                <a:gridCol w="731691"/>
                <a:gridCol w="484524"/>
                <a:gridCol w="134696"/>
                <a:gridCol w="426195"/>
                <a:gridCol w="77861"/>
                <a:gridCol w="539552"/>
              </a:tblGrid>
              <a:tr h="723126"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Сведения о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публикациях работников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структурных подразделений РГГМУ в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2019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году</a:t>
                      </a:r>
                    </a:p>
                    <a:p>
                      <a:pPr algn="ctr" fontAlgn="ctr"/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(по данным кафедр)</a:t>
                      </a:r>
                    </a:p>
                    <a:p>
                      <a:pPr algn="ctr" fontAlgn="ctr"/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 СКОБКАХ ДАНА ИНФОРМАЦИЯ ЗА </a:t>
                      </a:r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2018 </a:t>
                      </a:r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578"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66" marR="7566" marT="75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66" marR="7566" marT="75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66" marR="7566" marT="75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66" marR="7566" marT="75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66" marR="7566" marT="75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66" marR="7566" marT="75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66" marR="7566" marT="75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66" marR="7566" marT="75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66" marR="7566" marT="75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66" marR="7566" marT="75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66" marR="7566" marT="75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3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Журнал входит в перечень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9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№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Структурное подразделение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Кол-во изданных</a:t>
                      </a:r>
                    </a:p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Научных статей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Российское издание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Зарубежное издание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Журнал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Сборник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ВАК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РИНЦ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Scopus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Web of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Science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184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Метеорологический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37</a:t>
                      </a:r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59)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(41)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(18)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32</a:t>
                      </a:r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(24)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(35)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</a:t>
                      </a:r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(21)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36</a:t>
                      </a:r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(23)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(4)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r>
                        <a:rPr lang="ru-RU" sz="1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435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Институт гидрологии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и океанологии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48</a:t>
                      </a:r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(61)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36</a:t>
                      </a:r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(51)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12</a:t>
                      </a:r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(10)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21</a:t>
                      </a:r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(15)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27</a:t>
                      </a:r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(46)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(8)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42</a:t>
                      </a:r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(39)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12</a:t>
                      </a:r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(3)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(1)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4435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Экологический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факультет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55(49)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48(48)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7(1)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20(17</a:t>
                      </a:r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35(32)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11(0)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51(38)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4(5)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0(4)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0963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Факультет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гидрометеорологического обеспечения экономико-управленческой деятельности в отраслях и комплексах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137(178)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126(168)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11(10)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45(57)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92(121)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53(28)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136(152)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8(7)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1(4)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4435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Институт «Полярная академия»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74(48</a:t>
                      </a:r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70(48)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4(0)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18(18)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56(30)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12(12)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65(24)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2(0</a:t>
                      </a:r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1(0</a:t>
                      </a:r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B3"/>
                    </a:solidFill>
                  </a:tcPr>
                </a:tc>
              </a:tr>
              <a:tr h="7359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Институт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информационных систем и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геотехнологий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189(164)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147(77)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42(87)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49(46)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140(118)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20(19)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98(68)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17(28)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1(10)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6FF"/>
                    </a:solidFill>
                  </a:tcPr>
                </a:tc>
              </a:tr>
              <a:tr h="5257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Филиал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РГГМУ в г. Туапсе</a:t>
                      </a: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63(33)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56(32)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7(1)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12(20)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51(13)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2(13)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57(23)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4(3)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4(0)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9"/>
                    </a:solidFill>
                  </a:tcPr>
                </a:tc>
              </a:tr>
              <a:tr h="445184"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ВСЕГО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566" marR="7566" marT="7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615(637)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514(488)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101(127)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204(204)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411(405)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134(130)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496(400)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55(61)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16(26)</a:t>
                      </a:r>
                      <a:endParaRPr lang="ru-RU" sz="1400" b="1" i="1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6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Сведения о монографиях и учебниках, изданных сотрудниками РГГМУ в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2019году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СКОБКАХ ДАНА ИНФОРМАЦИЯ ЗА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107504" y="620690"/>
          <a:ext cx="8928992" cy="5572705"/>
        </p:xfrm>
        <a:graphic>
          <a:graphicData uri="http://schemas.openxmlformats.org/drawingml/2006/table">
            <a:tbl>
              <a:tblPr/>
              <a:tblGrid>
                <a:gridCol w="360040"/>
                <a:gridCol w="2304256"/>
                <a:gridCol w="1224136"/>
                <a:gridCol w="1033527"/>
                <a:gridCol w="1081838"/>
                <a:gridCol w="1052987"/>
                <a:gridCol w="972006"/>
                <a:gridCol w="900202"/>
              </a:tblGrid>
              <a:tr h="538613">
                <a:tc rowSpan="2">
                  <a:txBody>
                    <a:bodyPr/>
                    <a:lstStyle/>
                    <a:p>
                      <a:pPr marL="92075" indent="-4763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3825" indent="-2838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Структурное подразделение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2520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Монографии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2520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Учебники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520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(учебные пособия)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74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Количество монографий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9207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(разделов)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Российское изд-во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Зарубежное</a:t>
                      </a:r>
                    </a:p>
                    <a:p>
                      <a:pPr marL="9207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изд-во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Количество учебников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9207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200" b="1" dirty="0" err="1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</a:t>
                      </a: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 пособий)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Российское изд-во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Зарубежное</a:t>
                      </a:r>
                    </a:p>
                    <a:p>
                      <a:pPr marL="9207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изд-во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959">
                <a:tc>
                  <a:txBody>
                    <a:bodyPr/>
                    <a:lstStyle/>
                    <a:p>
                      <a:pPr marL="92075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207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Метеорологический факультет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2(2)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2(2)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6(3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6(3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959">
                <a:tc>
                  <a:txBody>
                    <a:bodyPr/>
                    <a:lstStyle/>
                    <a:p>
                      <a:pPr marL="92075" indent="-4763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Институт гидрологии и океанологии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4(2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2(2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2(0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6(3)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6(3)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959">
                <a:tc>
                  <a:txBody>
                    <a:bodyPr/>
                    <a:lstStyle/>
                    <a:p>
                      <a:pPr marL="0"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Экологический факультет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2(3)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2(2)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0(1)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9(3)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9(3)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878">
                <a:tc>
                  <a:txBody>
                    <a:bodyPr/>
                    <a:lstStyle/>
                    <a:p>
                      <a:pPr marL="0"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Факультет гидрометеорологического обеспечения экономико-управленческой деятельности в отраслях и комплексах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3(2)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3(1)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0(1)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13(16)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13(16)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959">
                <a:tc>
                  <a:txBody>
                    <a:bodyPr/>
                    <a:lstStyle/>
                    <a:p>
                      <a:pPr marL="0"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Институт «Полярная академия»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2(3)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2(2)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0(1)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13(5)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13(5)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320">
                <a:tc>
                  <a:txBody>
                    <a:bodyPr/>
                    <a:lstStyle/>
                    <a:p>
                      <a:pPr marL="0"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Институт информационных систем и </a:t>
                      </a:r>
                      <a:r>
                        <a:rPr lang="ru-RU" sz="12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геотехнологий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4(4)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4(3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0(1)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10(25)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10(25)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112">
                <a:tc>
                  <a:txBody>
                    <a:bodyPr/>
                    <a:lstStyle/>
                    <a:p>
                      <a:pPr marL="0" indent="317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Филиал РГГМУ в г. Туапсе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2(0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2(0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2(2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2(2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0)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455">
                <a:tc>
                  <a:txBody>
                    <a:bodyPr/>
                    <a:lstStyle/>
                    <a:p>
                      <a:pPr marL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 РГГМУ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19(16)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17(12)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2(4)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63(57)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63(57)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0(0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707" marR="537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206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сотрудников РГГМУ в научных конференциях в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СКОБКАХ ДАНА ИНФОРМАЦИЯ ЗА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0" y="620688"/>
          <a:ext cx="8964488" cy="5130894"/>
        </p:xfrm>
        <a:graphic>
          <a:graphicData uri="http://schemas.openxmlformats.org/drawingml/2006/table">
            <a:tbl>
              <a:tblPr/>
              <a:tblGrid>
                <a:gridCol w="430620"/>
                <a:gridCol w="2511227"/>
                <a:gridCol w="1219739"/>
                <a:gridCol w="1332575"/>
                <a:gridCol w="1250401"/>
                <a:gridCol w="1147989"/>
                <a:gridCol w="1071937"/>
              </a:tblGrid>
              <a:tr h="445727">
                <a:tc rowSpan="2"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52095" indent="-4953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Структурное подразделение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Конференции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Кол-во </a:t>
                      </a: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докладов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1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Участие в конференциях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Международная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Всероссийская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Региональная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939">
                <a:tc>
                  <a:txBody>
                    <a:bodyPr/>
                    <a:lstStyle/>
                    <a:p>
                      <a:pPr marL="92075" indent="-222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Метеорологический факультет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29(57</a:t>
                      </a:r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6(19)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20(17</a:t>
                      </a:r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0(22)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42(42)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39">
                <a:tc>
                  <a:txBody>
                    <a:bodyPr/>
                    <a:lstStyle/>
                    <a:p>
                      <a:pPr marL="92075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Гидрологический факультет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32(51)</a:t>
                      </a:r>
                      <a:endParaRPr lang="ru-RU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20(37)</a:t>
                      </a:r>
                      <a:endParaRPr lang="ru-RU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12(8)</a:t>
                      </a:r>
                      <a:endParaRPr lang="ru-RU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0(6)</a:t>
                      </a:r>
                      <a:endParaRPr lang="ru-RU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1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73(52)</a:t>
                      </a:r>
                      <a:endParaRPr lang="ru-RU" sz="1600" b="1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39">
                <a:tc>
                  <a:txBody>
                    <a:bodyPr/>
                    <a:lstStyle/>
                    <a:p>
                      <a:pPr marL="92075" indent="-222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Экологический факультет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36(56)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20(38)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14(18)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0(0)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59(56)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6206">
                <a:tc>
                  <a:txBody>
                    <a:bodyPr/>
                    <a:lstStyle/>
                    <a:p>
                      <a:pPr marL="92075" indent="-222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Факультет гидрометеорологического обеспечения экономико-управленческой деятельности в отраслях и комплексах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26(115)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16(72)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7(20)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3(23)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50(113)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39">
                <a:tc>
                  <a:txBody>
                    <a:bodyPr/>
                    <a:lstStyle/>
                    <a:p>
                      <a:pPr marL="92075" indent="-222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Институт «Полярная академия»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51(42)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42(36)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9(6</a:t>
                      </a:r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0(0)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69(42)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112">
                <a:tc>
                  <a:txBody>
                    <a:bodyPr/>
                    <a:lstStyle/>
                    <a:p>
                      <a:pPr marL="92075" indent="-2222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4953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Институт информационных систем и </a:t>
                      </a:r>
                      <a:r>
                        <a:rPr lang="ru-RU" sz="12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геотехнологий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29(58)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25(56</a:t>
                      </a:r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3(2</a:t>
                      </a:r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1(0</a:t>
                      </a:r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54(54)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39">
                <a:tc>
                  <a:txBody>
                    <a:bodyPr/>
                    <a:lstStyle/>
                    <a:p>
                      <a:pPr marL="2520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 РГГМУ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203(422)</a:t>
                      </a:r>
                      <a:endParaRPr lang="ru-RU" sz="2000" b="1" kern="12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129(281)</a:t>
                      </a:r>
                      <a:endParaRPr lang="ru-RU" sz="2000" b="1" kern="12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68(85)</a:t>
                      </a:r>
                      <a:endParaRPr lang="ru-RU" sz="2000" b="1" kern="12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4(57)</a:t>
                      </a:r>
                      <a:endParaRPr lang="ru-RU" sz="2000" b="1" kern="12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350(400)</a:t>
                      </a:r>
                      <a:endParaRPr lang="ru-RU" sz="2000" b="1" kern="12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376" marR="553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692696"/>
          </a:xfrm>
        </p:spPr>
        <p:txBody>
          <a:bodyPr>
            <a:normAutofit/>
          </a:bodyPr>
          <a:lstStyle/>
          <a:p>
            <a:pPr algn="ctr"/>
            <a:r>
              <a:rPr lang="ru-RU" sz="2500" b="1" dirty="0" smtClean="0"/>
              <a:t>Деятельность Диссертационных Советов РГГМУ в </a:t>
            </a:r>
            <a:r>
              <a:rPr lang="ru-RU" sz="2500" b="1" dirty="0" smtClean="0"/>
              <a:t>2017-2019 гг.</a:t>
            </a:r>
            <a:endParaRPr lang="ru-RU" sz="25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467544" y="692696"/>
          <a:ext cx="8064896" cy="3648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036"/>
                <a:gridCol w="1436181"/>
                <a:gridCol w="1436181"/>
                <a:gridCol w="1499498"/>
              </a:tblGrid>
              <a:tr h="90246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Защищено диссертаций  на соискание степени кандидата наук 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7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2017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2018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Планируется в 2019 </a:t>
                      </a:r>
                      <a:endParaRPr lang="ru-RU" b="1" dirty="0"/>
                    </a:p>
                  </a:txBody>
                  <a:tcPr/>
                </a:tc>
              </a:tr>
              <a:tr h="210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Диссертационный совет  212.197.01.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Председатель</a:t>
                      </a:r>
                      <a:r>
                        <a:rPr lang="ru-RU" sz="1800" b="1" baseline="0" dirty="0" smtClean="0"/>
                        <a:t>  проф.  А.Д. Кузнецов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aseline="0" dirty="0" smtClean="0"/>
                        <a:t>Специальность: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aseline="0" dirty="0" smtClean="0"/>
                        <a:t>25.00.30 – метеорология, климатология и агрометеорология </a:t>
                      </a:r>
                      <a:r>
                        <a:rPr lang="ru-RU" sz="1500" b="0" baseline="0" dirty="0" smtClean="0"/>
                        <a:t>(физико-математические </a:t>
                      </a:r>
                      <a:r>
                        <a:rPr lang="ru-RU" sz="1500" baseline="0" dirty="0" smtClean="0"/>
                        <a:t>и географические науки)</a:t>
                      </a:r>
                      <a:endParaRPr lang="ru-RU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/>
          </p:cNvGraphicFramePr>
          <p:nvPr/>
        </p:nvGraphicFramePr>
        <p:xfrm>
          <a:off x="179513" y="734961"/>
          <a:ext cx="8784976" cy="6009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3"/>
                <a:gridCol w="936104"/>
                <a:gridCol w="864096"/>
                <a:gridCol w="956426"/>
                <a:gridCol w="921885"/>
                <a:gridCol w="967836"/>
                <a:gridCol w="1042286"/>
              </a:tblGrid>
              <a:tr h="949524">
                <a:tc row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Защищено диссертаций  на соискание степени кандидата наук 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Защищено диссертаций на соискание степени доктора наук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828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2017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2018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2019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2017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2018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/>
                        <a:t>2019</a:t>
                      </a:r>
                      <a:endParaRPr lang="ru-RU" sz="2200" b="1" dirty="0"/>
                    </a:p>
                  </a:txBody>
                  <a:tcPr/>
                </a:tc>
              </a:tr>
              <a:tr h="16832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Диссертационный совет  212.197.01.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Председатель</a:t>
                      </a:r>
                      <a:r>
                        <a:rPr lang="ru-RU" sz="1800" b="1" baseline="0" dirty="0" smtClean="0"/>
                        <a:t>  проф.  А.Д. Кузнецов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aseline="0" dirty="0" smtClean="0"/>
                        <a:t>25.00.30 – метеорология, климатология и агрометеорология </a:t>
                      </a:r>
                      <a:r>
                        <a:rPr lang="ru-RU" sz="1300" b="0" baseline="0" dirty="0" smtClean="0"/>
                        <a:t>(физико-математические </a:t>
                      </a:r>
                      <a:r>
                        <a:rPr lang="ru-RU" sz="1300" baseline="0" dirty="0" smtClean="0"/>
                        <a:t>и географические науки)</a:t>
                      </a:r>
                      <a:endParaRPr lang="ru-RU" sz="13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5(2)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</a:t>
                      </a:r>
                      <a:endParaRPr lang="ru-RU" sz="2000" b="1" dirty="0"/>
                    </a:p>
                  </a:txBody>
                  <a:tcPr/>
                </a:tc>
              </a:tr>
              <a:tr h="187027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Диссертационный</a:t>
                      </a:r>
                      <a:r>
                        <a:rPr lang="ru-RU" b="1" baseline="0" dirty="0" smtClean="0"/>
                        <a:t> совет 212.197.03.</a:t>
                      </a:r>
                    </a:p>
                    <a:p>
                      <a:r>
                        <a:rPr lang="ru-RU" b="1" baseline="0" dirty="0" smtClean="0"/>
                        <a:t>Председатель проф. П.П. </a:t>
                      </a:r>
                      <a:r>
                        <a:rPr lang="ru-RU" b="1" baseline="0" dirty="0" err="1" smtClean="0"/>
                        <a:t>Бескид</a:t>
                      </a:r>
                      <a:endParaRPr lang="ru-RU" b="1" baseline="0" dirty="0" smtClean="0"/>
                    </a:p>
                    <a:p>
                      <a:r>
                        <a:rPr lang="ru-RU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25.00.35 — </a:t>
                      </a:r>
                      <a:r>
                        <a:rPr lang="ru-RU" sz="13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геоинформатика</a:t>
                      </a:r>
                      <a:r>
                        <a:rPr lang="ru-RU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(технические науки)</a:t>
                      </a:r>
                    </a:p>
                    <a:p>
                      <a:r>
                        <a:rPr lang="ru-RU" sz="1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25.00.36 — геоэкология (географические науки)</a:t>
                      </a:r>
                      <a:endParaRPr lang="ru-RU" sz="13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5(3)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baseline="0" dirty="0" smtClean="0"/>
                        <a:t>(2)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</a:t>
                      </a:r>
                      <a:endParaRPr lang="ru-RU" sz="2000" b="1" dirty="0"/>
                    </a:p>
                  </a:txBody>
                  <a:tcPr/>
                </a:tc>
              </a:tr>
              <a:tr h="812502">
                <a:tc gridSpan="7">
                  <a:txBody>
                    <a:bodyPr/>
                    <a:lstStyle/>
                    <a:p>
                      <a:r>
                        <a:rPr lang="ru-RU" sz="2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 В скобках указаны</a:t>
                      </a:r>
                      <a:r>
                        <a:rPr lang="ru-RU" sz="2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диссертации, защищенные работниками РГГМУ </a:t>
                      </a:r>
                      <a:endParaRPr lang="ru-RU" sz="22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TM03457491[[fn=Метрополия]]</Template>
  <TotalTime>14076</TotalTime>
  <Words>1779</Words>
  <Application>Microsoft Office PowerPoint</Application>
  <PresentationFormat>Экран (4:3)</PresentationFormat>
  <Paragraphs>657</Paragraphs>
  <Slides>15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Метрополия</vt:lpstr>
      <vt:lpstr>Слайд 1</vt:lpstr>
      <vt:lpstr>Слайд 2</vt:lpstr>
      <vt:lpstr>Сводные сведения о выполнении НИР в 2017 – 2018 – 2019 годах</vt:lpstr>
      <vt:lpstr>Участие научных коллективов и исследователей РГГМУ в Конкурсах на выполнение НИР в 2018 году</vt:lpstr>
      <vt:lpstr>Результативность научных исследований в 2019 году</vt:lpstr>
      <vt:lpstr>Слайд 6</vt:lpstr>
      <vt:lpstr>  Сведения о монографиях и учебниках, изданных сотрудниками РГГМУ в 2019году  В СКОБКАХ ДАНА ИНФОРМАЦИЯ ЗА 2018 ГОД  </vt:lpstr>
      <vt:lpstr> Участие сотрудников РГГМУ в научных конференциях в 2019 году  В СКОБКАХ ДАНА ИНФОРМАЦИЯ ЗА 2018 ГОД  </vt:lpstr>
      <vt:lpstr>Деятельность Диссертационных Советов РГГМУ в 2017-2019 гг.</vt:lpstr>
      <vt:lpstr>Участие студентов и аспирантов РГГМУ в Конкурсах  на выполнение НИР в 2018 году   В СКОБКАХ ДАНА ИНФОРМАЦИЯ ЗА 2017 ГОД  </vt:lpstr>
      <vt:lpstr>Финансирования НИР государственного задания РГГМУ в  2018 году </vt:lpstr>
      <vt:lpstr>Слайд 12</vt:lpstr>
      <vt:lpstr>  Наукометрические показатели выполнения НИР государственного задания РГГМУ  в  2019  году    </vt:lpstr>
      <vt:lpstr>План финансирования НИР государственного задания РГГМУ в  2020  году (на 13.04.2020 г.)</vt:lpstr>
      <vt:lpstr>Сводные сведения о планируемых НИР в 2020 году, по состоянию на 13.04.2020</vt:lpstr>
    </vt:vector>
  </TitlesOfParts>
  <Company>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Итоговая сессия Ученого совета РГГМУ</dc:title>
  <dc:creator>NIS-1</dc:creator>
  <cp:lastModifiedBy>Пользователь Windows</cp:lastModifiedBy>
  <cp:revision>1146</cp:revision>
  <dcterms:created xsi:type="dcterms:W3CDTF">2005-01-24T09:09:37Z</dcterms:created>
  <dcterms:modified xsi:type="dcterms:W3CDTF">2020-04-13T12:22:12Z</dcterms:modified>
</cp:coreProperties>
</file>