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1" r:id="rId1"/>
  </p:sldMasterIdLst>
  <p:notesMasterIdLst>
    <p:notesMasterId r:id="rId11"/>
  </p:notesMasterIdLst>
  <p:handoutMasterIdLst>
    <p:handoutMasterId r:id="rId12"/>
  </p:handoutMasterIdLst>
  <p:sldIdLst>
    <p:sldId id="284" r:id="rId2"/>
    <p:sldId id="268" r:id="rId3"/>
    <p:sldId id="257" r:id="rId4"/>
    <p:sldId id="258" r:id="rId5"/>
    <p:sldId id="263" r:id="rId6"/>
    <p:sldId id="283" r:id="rId7"/>
    <p:sldId id="280" r:id="rId8"/>
    <p:sldId id="281" r:id="rId9"/>
    <p:sldId id="282" r:id="rId10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2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009900"/>
    <a:srgbClr val="FF3300"/>
    <a:srgbClr val="FF66FF"/>
    <a:srgbClr val="CC99FF"/>
    <a:srgbClr val="4D4D4D"/>
    <a:srgbClr val="0000FF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7051" autoAdjust="0"/>
  </p:normalViewPr>
  <p:slideViewPr>
    <p:cSldViewPr>
      <p:cViewPr varScale="1">
        <p:scale>
          <a:sx n="106" d="100"/>
          <a:sy n="106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004" y="-108"/>
      </p:cViewPr>
      <p:guideLst>
        <p:guide orient="horz" pos="3132"/>
        <p:guide pos="212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30622" cy="49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541" y="1"/>
            <a:ext cx="2929051" cy="49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281"/>
            <a:ext cx="2930622" cy="49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541" y="9444281"/>
            <a:ext cx="2929051" cy="49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78204A-5658-4D54-8E52-2A167710C95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29052" cy="49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0541" y="1"/>
            <a:ext cx="2929051" cy="49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065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65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902" y="4722931"/>
            <a:ext cx="5407359" cy="4473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281"/>
            <a:ext cx="2929052" cy="49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541" y="9444281"/>
            <a:ext cx="2929051" cy="49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6" tIns="45418" rIns="90836" bIns="4541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FA7FF2-3161-4E7B-817D-AE2FC82629B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593E51-514B-4135-BED2-930A6BB3D66C}" type="slidenum">
              <a:rPr lang="ru-RU"/>
              <a:pPr/>
              <a:t>2</a:t>
            </a:fld>
            <a:endParaRPr lang="ru-RU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676FFB-9CDB-4CE3-B235-A93A9AE9A266}" type="slidenum">
              <a:rPr lang="ru-RU"/>
              <a:pPr/>
              <a:t>3</a:t>
            </a:fld>
            <a:endParaRPr lang="ru-RU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0F1CEA-374D-497D-8E60-6B906E49E8EC}" type="slidenum">
              <a:rPr lang="ru-RU"/>
              <a:pPr/>
              <a:t>4</a:t>
            </a:fld>
            <a:endParaRPr lang="ru-RU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CC93D3-D8BE-4FA0-BA16-C4CF15640DC2}" type="slidenum">
              <a:rPr lang="ru-RU"/>
              <a:pPr/>
              <a:t>5</a:t>
            </a:fld>
            <a:endParaRPr lang="ru-RU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2D887CC-3706-4095-A4AF-5184679FF3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1734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85436-798B-44FC-B47D-4B5B3CA092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3357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D8A2-BD9F-416D-9910-40AB119453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9211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973E5A-A6AB-4EBD-AC90-2BF6A164651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58780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9917F-C3F2-4D09-8F9D-A2FD7F66BF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8131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16896-F270-48AB-849A-68A600DF5F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2049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FC5B-29B7-4CFF-8595-00B2A714AD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3005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4CB1-B577-4016-BA37-E6B8FE80AD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869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D9D64-05BA-4F6B-B3AB-CA8A59C8F6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0688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F1184-51E5-4054-98B2-1E44515A41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174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27674571-AFCA-45C9-8E17-CAFE4BBB8E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5806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blipFill>
            <a:blip r:embed="rId2" cstate="print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952209C-AC45-42BB-A467-479592092B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21600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9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1E1C416F-422F-404C-82B9-43B4B660FB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1921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55650" y="1556792"/>
            <a:ext cx="7632700" cy="403304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9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74320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b="1" dirty="0">
                <a:latin typeface="Bookman Old Style" pitchFamily="18" charset="0"/>
              </a:rPr>
              <a:t>Основные результаты научной деятельности</a:t>
            </a:r>
          </a:p>
          <a:p>
            <a:pPr algn="ctr"/>
            <a:r>
              <a:rPr lang="ru-RU" sz="3600" b="1" dirty="0">
                <a:solidFill>
                  <a:schemeClr val="tx2"/>
                </a:solidFill>
                <a:latin typeface="Bookman Old Style" pitchFamily="18" charset="0"/>
              </a:rPr>
              <a:t> </a:t>
            </a:r>
            <a:r>
              <a:rPr lang="ru-RU" sz="3600" b="1" dirty="0">
                <a:solidFill>
                  <a:srgbClr val="FF0000"/>
                </a:solidFill>
                <a:latin typeface="Bookman Old Style" pitchFamily="18" charset="0"/>
              </a:rPr>
              <a:t>Российского государственного гидрометеорологического университета</a:t>
            </a:r>
          </a:p>
          <a:p>
            <a:pPr algn="ctr"/>
            <a:r>
              <a:rPr lang="ru-RU" sz="3600" b="1" dirty="0">
                <a:latin typeface="Bookman Old Style" pitchFamily="18" charset="0"/>
              </a:rPr>
              <a:t>в 20</a:t>
            </a:r>
            <a:r>
              <a:rPr lang="en-US" sz="3600" b="1" dirty="0">
                <a:latin typeface="Bookman Old Style" pitchFamily="18" charset="0"/>
              </a:rPr>
              <a:t>1</a:t>
            </a:r>
            <a:r>
              <a:rPr lang="ru-RU" sz="3600" b="1" dirty="0">
                <a:latin typeface="Bookman Old Style" pitchFamily="18" charset="0"/>
              </a:rPr>
              <a:t>5 году</a:t>
            </a:r>
          </a:p>
        </p:txBody>
      </p:sp>
    </p:spTree>
    <p:extLst>
      <p:ext uri="{BB962C8B-B14F-4D97-AF65-F5344CB8AC3E}">
        <p14:creationId xmlns="" xmlns:p14="http://schemas.microsoft.com/office/powerpoint/2010/main" val="389196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47" name="Rectangle 47"/>
          <p:cNvSpPr>
            <a:spLocks noGrp="1" noChangeArrowheads="1"/>
          </p:cNvSpPr>
          <p:nvPr>
            <p:ph type="title"/>
          </p:nvPr>
        </p:nvSpPr>
        <p:spPr>
          <a:xfrm>
            <a:off x="457200" y="359742"/>
            <a:ext cx="8229600" cy="576263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Bookman Old Style" pitchFamily="18" charset="0"/>
              </a:rPr>
              <a:t>Основные научные направления </a:t>
            </a:r>
            <a:r>
              <a:rPr lang="ru-RU" sz="2400" b="1" dirty="0">
                <a:solidFill>
                  <a:srgbClr val="FF3300"/>
                </a:solidFill>
                <a:latin typeface="Bookman Old Style" pitchFamily="18" charset="0"/>
              </a:rPr>
              <a:t>РГГМУ</a:t>
            </a:r>
            <a:endParaRPr lang="ru-RU" sz="2800" b="1" dirty="0">
              <a:solidFill>
                <a:srgbClr val="FF3300"/>
              </a:solidFill>
              <a:latin typeface="Bookman Old Style" pitchFamily="18" charset="0"/>
            </a:endParaRPr>
          </a:p>
        </p:txBody>
      </p:sp>
      <p:graphicFrame>
        <p:nvGraphicFramePr>
          <p:cNvPr id="77091" name="Group 29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2235935945"/>
              </p:ext>
            </p:extLst>
          </p:nvPr>
        </p:nvGraphicFramePr>
        <p:xfrm>
          <a:off x="1080293" y="908720"/>
          <a:ext cx="6983413" cy="5775326"/>
        </p:xfrm>
        <a:graphic>
          <a:graphicData uri="http://schemas.openxmlformats.org/drawingml/2006/table">
            <a:tbl>
              <a:tblPr/>
              <a:tblGrid>
                <a:gridCol w="4413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5420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№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Название научного направления (научной школы)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Охрана окружающей среды, мониторинг, моделирование возникновения и развития природных и техногенных процессов на водных объектах и в атмосфере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Теоретические и экспериментальные исследования гидрофизических, гидрохимических и гидробиологических процессов в морях и прибрежных зонах.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Изучение динамики водных ресурсов и качества вод в условиях естественного развития гидрометеорологических процессов с целью создания системы наиболее рационального использования и охраны поверхностных вод суши.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Исследования атмосферных процессов и явлений, оценка изменений климата под влиянием естественных и антропогенных факторов в интересах обеспечения народного хозяйства и охраны окружающей среды.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Создание диагностических и прогностических моделей развития природных и техногенных катастрофических ситуаций на водных объектах и в приземном слое атмосферы.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Многосенсорные геоинформационные системы дистанционного мониторинга окружающей среды. Технологии сбора, обработки, преобразования и моделирования геоинформации, информационная безопасность в геоинформационных системах.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Экономика и управление народным хозяйством, управление инновациями с учетом природных факторов, экономика природопользования.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73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Изучение текстовых лексико-грамматических и семантико-синтаксических особенностей подъязыка гидрометеорологии. Исследование научной, информационной и официально-деловой речи.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27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Изучение системы комплексного управления прибрежными зонами морей России, устойчивого социально-экономического развития прибрежных территорий, рационального использования природных ресурсов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06413" y="404664"/>
            <a:ext cx="8139112" cy="7207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600" b="1" dirty="0">
                <a:solidFill>
                  <a:schemeClr val="tx1"/>
                </a:solidFill>
                <a:latin typeface="Bookman Old Style" pitchFamily="18" charset="0"/>
              </a:rPr>
              <a:t>Сводные сведения о выполнении НИР</a:t>
            </a:r>
            <a:br>
              <a:rPr lang="ru-RU" sz="2600" b="1" dirty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ru-RU" sz="2600" b="1" dirty="0">
                <a:solidFill>
                  <a:schemeClr val="tx1"/>
                </a:solidFill>
                <a:latin typeface="Bookman Old Style" pitchFamily="18" charset="0"/>
              </a:rPr>
              <a:t>в 2015 году</a:t>
            </a:r>
          </a:p>
        </p:txBody>
      </p:sp>
      <p:graphicFrame>
        <p:nvGraphicFramePr>
          <p:cNvPr id="7064" name="Group 92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3713085588"/>
              </p:ext>
            </p:extLst>
          </p:nvPr>
        </p:nvGraphicFramePr>
        <p:xfrm>
          <a:off x="435918" y="1484784"/>
          <a:ext cx="8209607" cy="4541520"/>
        </p:xfrm>
        <a:graphic>
          <a:graphicData uri="http://schemas.openxmlformats.org/drawingml/2006/table">
            <a:tbl>
              <a:tblPr/>
              <a:tblGrid>
                <a:gridCol w="6393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754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057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2890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753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№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Источник финансирования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Количество НИР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Объем, тыс. руб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63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Средства федерального бюджета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24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77 966,9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Министерство образования и науки РФ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14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67 248,3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12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РФФИ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5 470,0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44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РГНФ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200,0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77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1.4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РНФ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5 048,6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Средства бюджета Субъекта Федерации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4 380,3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41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Хоздоговорные НИР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11 896,1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617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Прочие целевые 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(в т.ч.  гранты РГО)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2 300, 0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64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Международные проекты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12 092,2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man Old Style" pitchFamily="18" charset="0"/>
                        </a:rPr>
                        <a:t>ИТОГО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man Old Style" pitchFamily="18" charset="0"/>
                        </a:rPr>
                        <a:t>42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Bookman Old Style" pitchFamily="18" charset="0"/>
                        </a:rPr>
                        <a:t>108 635,5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xfrm>
            <a:off x="1097867" y="260648"/>
            <a:ext cx="6948264" cy="28775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Bookman Old Style" pitchFamily="18" charset="0"/>
              </a:rPr>
              <a:t>Сведения по НИР за 2015 год (по структурным подразделениям РГГМУ)</a:t>
            </a:r>
          </a:p>
        </p:txBody>
      </p:sp>
      <p:graphicFrame>
        <p:nvGraphicFramePr>
          <p:cNvPr id="60415" name="Group 204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176768724"/>
              </p:ext>
            </p:extLst>
          </p:nvPr>
        </p:nvGraphicFramePr>
        <p:xfrm>
          <a:off x="179511" y="692696"/>
          <a:ext cx="8856984" cy="5716912"/>
        </p:xfrm>
        <a:graphic>
          <a:graphicData uri="http://schemas.openxmlformats.org/drawingml/2006/table">
            <a:tbl>
              <a:tblPr/>
              <a:tblGrid>
                <a:gridCol w="19002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29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451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9712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2127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1057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03278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12076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746777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165283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360040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</a:tblGrid>
              <a:tr h="91424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Факультет</a:t>
                      </a:r>
                    </a:p>
                  </a:txBody>
                  <a:tcPr marL="36000" marR="36000" marT="540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Министерство образования и науки Российской Федерации 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РФФИ, </a:t>
                      </a: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РГНФ</a:t>
                      </a: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РНФ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Хоз</a:t>
                      </a: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договорные НИР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Прочие целевые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Междун</a:t>
                      </a: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проекты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ВСЕГО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690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объем,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т. руб.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объем, т. руб.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объем,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т. руб.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объем, т. 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руб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объем, т. руб.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Объем, тыс. руб.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56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Метеорологический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2 328,7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5 928,0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2 000,0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10 257,3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89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Гидрологический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2 020,3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" charset="0"/>
                        </a:rPr>
                        <a:t>2 020,3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3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Океанологический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11 156,0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1 163,9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1 500,0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12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14 509,9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5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 и ФПС</a:t>
                      </a: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800,0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6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ИС и ГТ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1 719,0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1 719,0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70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Департамент </a:t>
                      </a:r>
                      <a:r>
                        <a:rPr kumimoji="0" 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НИиПР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в том числе:</a:t>
                      </a: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50 024, 3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3 900, 0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13 112,5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298,3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12 092,1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22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79 129,1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32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- Институт 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АиС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2 145,0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man Old Style" pitchFamily="18" charset="0"/>
                        </a:rPr>
                        <a:t>1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2 145,0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6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- ИГЭИ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31 000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12 480,3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man Old Style" pitchFamily="18" charset="0"/>
                        </a:rPr>
                        <a:t>43 480, 3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57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- 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ЛСО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12 395,7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3 900,0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man Old Style" pitchFamily="18" charset="0"/>
                        </a:rPr>
                        <a:t>7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Bookman Old Style" pitchFamily="18" charset="0"/>
                        </a:rPr>
                        <a:t>16 295,7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67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Кафедра русского языка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200,0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90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ВСЕГО</a:t>
                      </a: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b="1" kern="1200" dirty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67 </a:t>
                      </a:r>
                      <a:r>
                        <a:rPr lang="ru-RU" sz="1200" b="1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248,3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10 718,6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16 276,4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2 300,0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12 012,6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108 635,5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2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215106" y="188640"/>
            <a:ext cx="8713788" cy="47625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Bookman Old Style" pitchFamily="18" charset="0"/>
              </a:rPr>
              <a:t>Результативность научных исследований в</a:t>
            </a:r>
            <a:r>
              <a:rPr lang="ru-RU" sz="2400" b="1" dirty="0">
                <a:solidFill>
                  <a:schemeClr val="tx1"/>
                </a:solidFill>
                <a:latin typeface="Bookman Old Style" pitchFamily="18" charset="0"/>
              </a:rPr>
              <a:t> 2015 году</a:t>
            </a:r>
          </a:p>
        </p:txBody>
      </p:sp>
      <p:graphicFrame>
        <p:nvGraphicFramePr>
          <p:cNvPr id="57670" name="Group 32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328430587"/>
              </p:ext>
            </p:extLst>
          </p:nvPr>
        </p:nvGraphicFramePr>
        <p:xfrm>
          <a:off x="755576" y="836712"/>
          <a:ext cx="7991475" cy="5645410"/>
        </p:xfrm>
        <a:graphic>
          <a:graphicData uri="http://schemas.openxmlformats.org/drawingml/2006/table">
            <a:tbl>
              <a:tblPr/>
              <a:tblGrid>
                <a:gridCol w="62642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7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25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Монографии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Учебники и учебные пособия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8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Научные статьи, всего,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в том числе опубликованные в изданиях:                                                                                              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350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   - в зарубежных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   - российских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313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77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Публикации в изданиях , включенных в РИНЦ      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431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Сборники научных трудов , всего,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в том числе: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306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- международных и всероссийских конференций, симпозиумов и т.п.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176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- другие сборники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130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Заявки на объекты промышленной собственности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Патенты России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Свидетельства  о государственной регистрации программ для ЭВМ, баз данных, выданные Роспатентом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Выставки, в которых участвовали работники вуза, всего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Bookman Old Style" pitchFamily="18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</a:rPr>
                        <a:t>         - в том числе международных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Bookman Old Style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1535016648"/>
              </p:ext>
            </p:extLst>
          </p:nvPr>
        </p:nvGraphicFramePr>
        <p:xfrm>
          <a:off x="91292" y="908720"/>
          <a:ext cx="8961415" cy="5691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76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231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77556">
                  <a:extLst>
                    <a:ext uri="{9D8B030D-6E8A-4147-A177-3AD203B41FA5}">
                      <a16:colId xmlns="" xmlns:a16="http://schemas.microsoft.com/office/drawing/2014/main" val="2502074551"/>
                    </a:ext>
                  </a:extLst>
                </a:gridCol>
                <a:gridCol w="828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88032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  <a:endParaRPr lang="ru-RU" sz="1400" b="0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Ед.</a:t>
                      </a:r>
                      <a:endParaRPr lang="ru-RU" sz="1400" b="0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Значение</a:t>
                      </a:r>
                      <a:endParaRPr lang="ru-RU" sz="1400" b="0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522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ПЗ14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Количество цитирований публикаций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 последние 5 лет, индексируемых в системе научного цитирования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Web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Science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в расчете на 100 НПР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164,18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134,97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Количество цитирований публикаций за последние 5 лет, индексируемых в системе научного цитирования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Scopus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в расчете на 100 НПР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155,06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232,52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Количество цитирований публикаций за последние 5 лет, индексируемых в </a:t>
                      </a:r>
                      <a:r>
                        <a:rPr lang="ru-RU" sz="14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РИНЦ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в расчете на 100 НПР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150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90,16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126,99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Число публикаций организации, индексируемых в системе научного цитирования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Web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Science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в расчете на 100 НПР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12,63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18,71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Число публикаций организации, индексируемых в системе научного цитирования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Scopus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в расчете на 100 НПР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12,63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18,10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Число публикаций организации, индексируемых системе научного цитирования РИНЦ, в расчете на 100 НПР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79,99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132,21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1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Общий объем НИОКР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т.р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108 163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108 635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99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99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Доходы от НИОКР в расчете на одного НПР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err="1">
                          <a:solidFill>
                            <a:srgbClr val="0099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т.р</a:t>
                      </a:r>
                      <a:r>
                        <a:rPr lang="ru-RU" sz="1400" b="1" dirty="0">
                          <a:solidFill>
                            <a:srgbClr val="0099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99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122,41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99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379,45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0099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333,24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Удельный вес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НПР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, защитивших диссертации в общей численности НПР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5,91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2,45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Количество научных журналов, в том числе электронных, издаваемых образовательной организацией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Количество полученных грантов за отчетный год в расчете на 100 НПР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ед.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10,88</a:t>
                      </a:r>
                    </a:p>
                  </a:txBody>
                  <a:tcPr marL="24130" marR="24130" marT="15875" marB="158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13,19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3528" y="-738664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по показателям мониторинга эффективности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научно-исследовательской деятельности РГГМУ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3174716121"/>
              </p:ext>
            </p:extLst>
          </p:nvPr>
        </p:nvGraphicFramePr>
        <p:xfrm>
          <a:off x="395536" y="798262"/>
          <a:ext cx="8424937" cy="550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7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927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2482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413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Название НИР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Руковод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проекта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2498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 новых методов исследования системы океан - атмосфера на основе совместного использования данных спутниковых измерений и моделирования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Заболотских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Е.В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2573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Совместное воздействие стратосферной циркуляции и теплового состояния океана на формирование длительных аномалий погоды и изменения климата.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Угрюмов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А.И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Исследование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экосистемных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процессов и явлений в Балтийском море в условиях меняющегося климата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Еремина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Т.Р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1413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Адаптация математических моделей формирования вероятностных характеристик многолетних видов речного стока к физико-географическим условиям России для целей обеспечения устойчивости их решений при моделировании и прогнозировании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Коваленко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В.В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62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 научных основ инновационных технологий  комплексного мониторинга и прогнозирования состояния окружающей среды, являющихся базовыми для создания национальной арктической системы управления экологическими рисками, обусловленными климатическими факторами, включая черный углерод (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black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carbon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), для повышения эффективности при рациональном природопользовании в арктических и субарктических регионах России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Абрамов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В.М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1223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Разработки и развитие методов, моделей и систем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геоинформационного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управления пространственно-распределенными объектами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Истомин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Е.П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2483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 новых методов исследования морской среды на основе спутниковых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мульти-поляризационных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радиолокационных измерений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Кудрявцев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В.Н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07440188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95536" y="151931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Научно-исследовательские работы базовой и проектной частей</a:t>
            </a:r>
          </a:p>
          <a:p>
            <a:pPr algn="ctr"/>
            <a:r>
              <a:rPr lang="ru-RU" b="1" dirty="0"/>
              <a:t>государственного задания Минобрнауки России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31270" y="6333568"/>
            <a:ext cx="91752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20000"/>
              </a:spcBef>
              <a:spcAft>
                <a:spcPct val="0"/>
              </a:spcAft>
            </a:pPr>
            <a:r>
              <a:rPr lang="ru-RU" b="1" dirty="0">
                <a:solidFill>
                  <a:srgbClr val="FF0000"/>
                </a:solidFill>
                <a:latin typeface="Arial" charset="0"/>
              </a:rPr>
              <a:t>Объем НИР государственного задания в 2015 г. составил 19</a:t>
            </a:r>
            <a:r>
              <a:rPr lang="en-US" b="1" dirty="0">
                <a:solidFill>
                  <a:srgbClr val="FF0000"/>
                </a:solidFill>
                <a:latin typeface="Arial" charset="0"/>
              </a:rPr>
              <a:t> 242</a:t>
            </a:r>
            <a:r>
              <a:rPr lang="ru-RU" b="1" dirty="0">
                <a:solidFill>
                  <a:srgbClr val="FF0000"/>
                </a:solidFill>
                <a:latin typeface="Arial" charset="0"/>
              </a:rPr>
              <a:t>,2 тыс. руб.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3276121606"/>
              </p:ext>
            </p:extLst>
          </p:nvPr>
        </p:nvGraphicFramePr>
        <p:xfrm>
          <a:off x="2" y="785046"/>
          <a:ext cx="9114501" cy="6019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29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039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2746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401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Плановый результат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Фактическое значение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Характеристика причин отклонения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планируемых к защите диссертаций на соискание ученой степени кандидата наук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планируемых к защите диссертаций на соискание ученой степени доктора наук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монографий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учебников и учебных пособий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По проекту № 2573 вместо запланированного учебника была издана монография: Александров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В.Я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., Угрюмов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А.И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 "Климат арктического полуострова и его изменения"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статей в научных журналах индексируемых в базе данных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Web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of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Science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статей в научных журналах индексируемых в базе данных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Scopus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Тезисы докладов конференций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созданных в рамках реализации проекта результатов интеллектуальной деятельности, имеющих государственную регистрацию и (или) правовую охрану в Российской Федерации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По проекту № 2573 регистрация объекта интеллектуальной собственности запланирована на первую половину 2016 года. По проекту № 1223 подано две заявки, получена регистрация в январе 2016 г.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31540" y="11663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Результаты выполнении показателей НИР базовой части</a:t>
            </a:r>
          </a:p>
          <a:p>
            <a:pPr algn="ctr"/>
            <a:r>
              <a:rPr lang="ru-RU" b="1" dirty="0"/>
              <a:t>государственного задания за 2015 год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4144703070"/>
              </p:ext>
            </p:extLst>
          </p:nvPr>
        </p:nvGraphicFramePr>
        <p:xfrm>
          <a:off x="431540" y="1772816"/>
          <a:ext cx="8424000" cy="3561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48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710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005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475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Плановый результат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Фактическое значение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Характеристика причин отклонения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планируемых к защите диссертаций на соискание ученой степени кандидата наук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планируемых к защите диссертаций на соискание ученой степени доктора наук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статей в научных журналах индексируемых в базе данных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Web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of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Science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статей в научных журналах индексируемых в базе данных Scopus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созданных в рамках реализации проекта результатов интеллектуальной деятельности, имеющих государственную регистрацию и (или) правовую охрану в Российской Федерации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63588" y="476672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Результаты выполнении показателей НИР конкурсной части государственного задания за 2015 год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11019</TotalTime>
  <Words>1327</Words>
  <Application>Microsoft Office PowerPoint</Application>
  <PresentationFormat>Экран (4:3)</PresentationFormat>
  <Paragraphs>381</Paragraphs>
  <Slides>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Метрополия</vt:lpstr>
      <vt:lpstr>Слайд 1</vt:lpstr>
      <vt:lpstr>Основные научные направления РГГМУ</vt:lpstr>
      <vt:lpstr>Сводные сведения о выполнении НИР в 2015 году</vt:lpstr>
      <vt:lpstr>Сведения по НИР за 2015 год (по структурным подразделениям РГГМУ)</vt:lpstr>
      <vt:lpstr>Результативность научных исследований в 2015 году</vt:lpstr>
      <vt:lpstr>Слайд 6</vt:lpstr>
      <vt:lpstr>Слайд 7</vt:lpstr>
      <vt:lpstr>Слайд 8</vt:lpstr>
      <vt:lpstr>Слайд 9</vt:lpstr>
    </vt:vector>
  </TitlesOfParts>
  <Company>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Итоговая сессия Ученого совета РГГМУ</dc:title>
  <dc:creator>NIS-1</dc:creator>
  <cp:lastModifiedBy>tops</cp:lastModifiedBy>
  <cp:revision>836</cp:revision>
  <dcterms:created xsi:type="dcterms:W3CDTF">2005-01-24T09:09:37Z</dcterms:created>
  <dcterms:modified xsi:type="dcterms:W3CDTF">2017-03-01T06:33:34Z</dcterms:modified>
</cp:coreProperties>
</file>